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19" r:id="rId4"/>
    <p:sldMasterId id="2147483731" r:id="rId5"/>
    <p:sldMasterId id="2147483743" r:id="rId6"/>
    <p:sldMasterId id="2147483755" r:id="rId7"/>
    <p:sldMasterId id="2147483767" r:id="rId8"/>
    <p:sldMasterId id="2147483779" r:id="rId9"/>
    <p:sldMasterId id="2147483791" r:id="rId10"/>
    <p:sldMasterId id="2147483803" r:id="rId11"/>
    <p:sldMasterId id="2147483815" r:id="rId12"/>
    <p:sldMasterId id="2147483827" r:id="rId13"/>
    <p:sldMasterId id="2147483839" r:id="rId14"/>
    <p:sldMasterId id="2147483851" r:id="rId15"/>
    <p:sldMasterId id="2147483863" r:id="rId16"/>
    <p:sldMasterId id="2147483875" r:id="rId17"/>
    <p:sldMasterId id="2147483887" r:id="rId18"/>
    <p:sldMasterId id="2147483899" r:id="rId19"/>
    <p:sldMasterId id="2147483915" r:id="rId20"/>
    <p:sldMasterId id="2147483931" r:id="rId21"/>
    <p:sldMasterId id="2147483947" r:id="rId22"/>
    <p:sldMasterId id="2147483963" r:id="rId23"/>
    <p:sldMasterId id="2147483975" r:id="rId24"/>
  </p:sldMasterIdLst>
  <p:notesMasterIdLst>
    <p:notesMasterId r:id="rId85"/>
  </p:notesMasterIdLst>
  <p:handoutMasterIdLst>
    <p:handoutMasterId r:id="rId86"/>
  </p:handoutMasterIdLst>
  <p:sldIdLst>
    <p:sldId id="256" r:id="rId25"/>
    <p:sldId id="328" r:id="rId26"/>
    <p:sldId id="300" r:id="rId27"/>
    <p:sldId id="263" r:id="rId28"/>
    <p:sldId id="301" r:id="rId29"/>
    <p:sldId id="257" r:id="rId30"/>
    <p:sldId id="264" r:id="rId31"/>
    <p:sldId id="265" r:id="rId32"/>
    <p:sldId id="258" r:id="rId33"/>
    <p:sldId id="259" r:id="rId34"/>
    <p:sldId id="260" r:id="rId35"/>
    <p:sldId id="261" r:id="rId36"/>
    <p:sldId id="262" r:id="rId37"/>
    <p:sldId id="266" r:id="rId38"/>
    <p:sldId id="267" r:id="rId39"/>
    <p:sldId id="268" r:id="rId40"/>
    <p:sldId id="269" r:id="rId41"/>
    <p:sldId id="270" r:id="rId42"/>
    <p:sldId id="271" r:id="rId43"/>
    <p:sldId id="325" r:id="rId44"/>
    <p:sldId id="272" r:id="rId45"/>
    <p:sldId id="273" r:id="rId46"/>
    <p:sldId id="293" r:id="rId47"/>
    <p:sldId id="298" r:id="rId48"/>
    <p:sldId id="299" r:id="rId49"/>
    <p:sldId id="297" r:id="rId50"/>
    <p:sldId id="295" r:id="rId51"/>
    <p:sldId id="296" r:id="rId52"/>
    <p:sldId id="326" r:id="rId53"/>
    <p:sldId id="327" r:id="rId54"/>
    <p:sldId id="281" r:id="rId55"/>
    <p:sldId id="282" r:id="rId56"/>
    <p:sldId id="283" r:id="rId57"/>
    <p:sldId id="274" r:id="rId58"/>
    <p:sldId id="275" r:id="rId59"/>
    <p:sldId id="276" r:id="rId60"/>
    <p:sldId id="277" r:id="rId61"/>
    <p:sldId id="302" r:id="rId62"/>
    <p:sldId id="303" r:id="rId63"/>
    <p:sldId id="291" r:id="rId64"/>
    <p:sldId id="288" r:id="rId65"/>
    <p:sldId id="324" r:id="rId66"/>
    <p:sldId id="292" r:id="rId67"/>
    <p:sldId id="294" r:id="rId68"/>
    <p:sldId id="304" r:id="rId69"/>
    <p:sldId id="306" r:id="rId70"/>
    <p:sldId id="309" r:id="rId71"/>
    <p:sldId id="308" r:id="rId72"/>
    <p:sldId id="310" r:id="rId73"/>
    <p:sldId id="311" r:id="rId74"/>
    <p:sldId id="312" r:id="rId75"/>
    <p:sldId id="321" r:id="rId76"/>
    <p:sldId id="313" r:id="rId77"/>
    <p:sldId id="314" r:id="rId78"/>
    <p:sldId id="315" r:id="rId79"/>
    <p:sldId id="316" r:id="rId80"/>
    <p:sldId id="317" r:id="rId81"/>
    <p:sldId id="319" r:id="rId82"/>
    <p:sldId id="320" r:id="rId83"/>
    <p:sldId id="318" r:id="rId84"/>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slide" Target="slides/slide60.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853DAC-2FB2-41E1-BE2A-41E09C8BC930}" type="datetimeFigureOut">
              <a:rPr lang="hu-HU" smtClean="0"/>
              <a:t>2015.08.06.</a:t>
            </a:fld>
            <a:endParaRPr lang="hu-HU"/>
          </a:p>
        </p:txBody>
      </p:sp>
      <p:sp>
        <p:nvSpPr>
          <p:cNvPr id="4" name="Élőláb hely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2968BB-B134-419C-B9A5-E9377C2BAAD8}" type="slidenum">
              <a:rPr lang="hu-HU" smtClean="0"/>
              <a:t>‹#›</a:t>
            </a:fld>
            <a:endParaRPr lang="hu-HU"/>
          </a:p>
        </p:txBody>
      </p:sp>
    </p:spTree>
    <p:extLst>
      <p:ext uri="{BB962C8B-B14F-4D97-AF65-F5344CB8AC3E}">
        <p14:creationId xmlns:p14="http://schemas.microsoft.com/office/powerpoint/2010/main" val="25647375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64EAC-2B55-4F83-904F-257651A79DE3}" type="datetimeFigureOut">
              <a:rPr lang="hu-HU" smtClean="0"/>
              <a:t>2015.08.06.</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122244-FB44-4528-942F-4A3A832D0B66}" type="slidenum">
              <a:rPr lang="hu-HU" smtClean="0"/>
              <a:t>‹#›</a:t>
            </a:fld>
            <a:endParaRPr lang="hu-HU"/>
          </a:p>
        </p:txBody>
      </p:sp>
    </p:spTree>
    <p:extLst>
      <p:ext uri="{BB962C8B-B14F-4D97-AF65-F5344CB8AC3E}">
        <p14:creationId xmlns:p14="http://schemas.microsoft.com/office/powerpoint/2010/main" val="14051459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65599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354" y="2130848"/>
            <a:ext cx="7773293" cy="1470049"/>
          </a:xfrm>
        </p:spPr>
        <p:txBody>
          <a:bodyPr/>
          <a:lstStyle/>
          <a:p>
            <a:r>
              <a:rPr lang="hu-HU" smtClean="0"/>
              <a:t>Mintacím szerkesztése</a:t>
            </a:r>
            <a:endParaRPr lang="hu-HU"/>
          </a:p>
        </p:txBody>
      </p:sp>
      <p:sp>
        <p:nvSpPr>
          <p:cNvPr id="3" name="Alcím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hu-HU" smtClean="0"/>
              <a:t>Alcím mintájának szerkesztése</a:t>
            </a:r>
            <a:endParaRPr lang="hu-HU"/>
          </a:p>
        </p:txBody>
      </p:sp>
    </p:spTree>
    <p:extLst>
      <p:ext uri="{BB962C8B-B14F-4D97-AF65-F5344CB8AC3E}">
        <p14:creationId xmlns:p14="http://schemas.microsoft.com/office/powerpoint/2010/main" val="846600670"/>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394121150"/>
      </p:ext>
    </p:extLst>
  </p:cSld>
  <p:clrMapOvr>
    <a:masterClrMapping/>
  </p:clrMapOvr>
  <p:transition spd="slow"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841311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0783616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7613392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24133278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2624007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051512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1389693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574426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521755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8738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4207" y="964406"/>
            <a:ext cx="1986855" cy="45720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53641" y="964406"/>
            <a:ext cx="5853410" cy="45720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682414428"/>
      </p:ext>
    </p:extLst>
  </p:cSld>
  <p:clrMapOvr>
    <a:masterClrMapping/>
  </p:clrMapOvr>
  <p:transition spd="slow"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28261421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169460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292212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3356135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22837781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4056302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863370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7357130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57340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132282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6"/>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6" name="Rectangle 6"/>
          <p:cNvSpPr>
            <a:spLocks noGrp="1" noChangeArrowheads="1"/>
          </p:cNvSpPr>
          <p:nvPr>
            <p:ph type="sldNum" sz="quarter" idx="12"/>
          </p:nvPr>
        </p:nvSpPr>
        <p:spPr/>
        <p:txBody>
          <a:bodyPr/>
          <a:lstStyle>
            <a:lvl1pPr>
              <a:defRPr/>
            </a:lvl1pPr>
          </a:lstStyle>
          <a:p>
            <a:pPr>
              <a:defRPr/>
            </a:pPr>
            <a:fld id="{5522050E-ADD6-4800-AC0D-2ABAF79166F4}" type="slidenum">
              <a:rPr lang="hu-HU"/>
              <a:pPr>
                <a:defRPr/>
              </a:pPr>
              <a:t>‹#›</a:t>
            </a:fld>
            <a:endParaRPr lang="hu-HU"/>
          </a:p>
        </p:txBody>
      </p:sp>
    </p:spTree>
    <p:extLst>
      <p:ext uri="{BB962C8B-B14F-4D97-AF65-F5344CB8AC3E}">
        <p14:creationId xmlns:p14="http://schemas.microsoft.com/office/powerpoint/2010/main" val="8003601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5897416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9573747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5497669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5958744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921942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31261823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7373662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5100076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9510787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116070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40650" y="5516564"/>
            <a:ext cx="21431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6"/>
          <p:cNvSpPr>
            <a:spLocks noGrp="1" noChangeArrowheads="1"/>
          </p:cNvSpPr>
          <p:nvPr>
            <p:ph type="sldNum" sz="quarter" idx="11"/>
          </p:nvPr>
        </p:nvSpPr>
        <p:spPr/>
        <p:txBody>
          <a:bodyPr/>
          <a:lstStyle>
            <a:lvl1pPr>
              <a:defRPr/>
            </a:lvl1pPr>
          </a:lstStyle>
          <a:p>
            <a:pPr>
              <a:defRPr/>
            </a:pPr>
            <a:fld id="{514C9587-4041-48BA-AD08-10AA423E3D09}" type="slidenum">
              <a:rPr lang="hu-HU"/>
              <a:pPr>
                <a:defRPr/>
              </a:pPr>
              <a:t>‹#›</a:t>
            </a:fld>
            <a:endParaRPr lang="hu-HU" dirty="0"/>
          </a:p>
        </p:txBody>
      </p:sp>
    </p:spTree>
    <p:extLst>
      <p:ext uri="{BB962C8B-B14F-4D97-AF65-F5344CB8AC3E}">
        <p14:creationId xmlns:p14="http://schemas.microsoft.com/office/powerpoint/2010/main" val="1746323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8932155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5940612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1786832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5604686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9033009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186669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22220134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6469823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956875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636495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9"/>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6" name="Rectangle 6"/>
          <p:cNvSpPr>
            <a:spLocks noGrp="1" noChangeArrowheads="1"/>
          </p:cNvSpPr>
          <p:nvPr>
            <p:ph type="sldNum" sz="quarter" idx="12"/>
          </p:nvPr>
        </p:nvSpPr>
        <p:spPr/>
        <p:txBody>
          <a:bodyPr/>
          <a:lstStyle>
            <a:lvl1pPr>
              <a:defRPr/>
            </a:lvl1pPr>
          </a:lstStyle>
          <a:p>
            <a:pPr>
              <a:defRPr/>
            </a:pPr>
            <a:fld id="{96B5B80B-5302-402D-BE9F-26385C8A5BB3}" type="slidenum">
              <a:rPr lang="hu-HU"/>
              <a:pPr>
                <a:defRPr/>
              </a:pPr>
              <a:t>‹#›</a:t>
            </a:fld>
            <a:endParaRPr lang="hu-HU"/>
          </a:p>
        </p:txBody>
      </p:sp>
    </p:spTree>
    <p:extLst>
      <p:ext uri="{BB962C8B-B14F-4D97-AF65-F5344CB8AC3E}">
        <p14:creationId xmlns:p14="http://schemas.microsoft.com/office/powerpoint/2010/main" val="25581845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9641750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743118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4239791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15217225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8071547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1005292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2589257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31366712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256592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99440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7" name="Rectangle 6"/>
          <p:cNvSpPr>
            <a:spLocks noGrp="1" noChangeArrowheads="1"/>
          </p:cNvSpPr>
          <p:nvPr>
            <p:ph type="sldNum" sz="quarter" idx="12"/>
          </p:nvPr>
        </p:nvSpPr>
        <p:spPr/>
        <p:txBody>
          <a:bodyPr/>
          <a:lstStyle>
            <a:lvl1pPr>
              <a:defRPr/>
            </a:lvl1pPr>
          </a:lstStyle>
          <a:p>
            <a:pPr>
              <a:defRPr/>
            </a:pPr>
            <a:fld id="{CEBE1C01-A3AB-46AF-B6F0-28A5639E5296}" type="slidenum">
              <a:rPr lang="hu-HU"/>
              <a:pPr>
                <a:defRPr/>
              </a:pPr>
              <a:t>‹#›</a:t>
            </a:fld>
            <a:endParaRPr lang="hu-HU"/>
          </a:p>
        </p:txBody>
      </p:sp>
    </p:spTree>
    <p:extLst>
      <p:ext uri="{BB962C8B-B14F-4D97-AF65-F5344CB8AC3E}">
        <p14:creationId xmlns:p14="http://schemas.microsoft.com/office/powerpoint/2010/main" val="37777697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2924483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434007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9246038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843972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23228469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8248577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8679032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6791631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24960745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82948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defRPr/>
            </a:lvl1pPr>
          </a:lstStyle>
          <a:p>
            <a:pPr>
              <a:defRPr/>
            </a:pPr>
            <a:endParaRPr lang="hu-HU"/>
          </a:p>
        </p:txBody>
      </p:sp>
      <p:sp>
        <p:nvSpPr>
          <p:cNvPr id="8"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9" name="Rectangle 6"/>
          <p:cNvSpPr>
            <a:spLocks noGrp="1" noChangeArrowheads="1"/>
          </p:cNvSpPr>
          <p:nvPr>
            <p:ph type="sldNum" sz="quarter" idx="12"/>
          </p:nvPr>
        </p:nvSpPr>
        <p:spPr/>
        <p:txBody>
          <a:bodyPr/>
          <a:lstStyle>
            <a:lvl1pPr>
              <a:defRPr/>
            </a:lvl1pPr>
          </a:lstStyle>
          <a:p>
            <a:pPr>
              <a:defRPr/>
            </a:pPr>
            <a:fld id="{6EC2E9C6-6F27-4E94-839E-71253C03669A}" type="slidenum">
              <a:rPr lang="hu-HU"/>
              <a:pPr>
                <a:defRPr/>
              </a:pPr>
              <a:t>‹#›</a:t>
            </a:fld>
            <a:endParaRPr lang="hu-HU"/>
          </a:p>
        </p:txBody>
      </p:sp>
    </p:spTree>
    <p:extLst>
      <p:ext uri="{BB962C8B-B14F-4D97-AF65-F5344CB8AC3E}">
        <p14:creationId xmlns:p14="http://schemas.microsoft.com/office/powerpoint/2010/main" val="12710694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2051001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9716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0059020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6423532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5509869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16461005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7514154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0837601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7997218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1143802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defRPr/>
            </a:lvl1pPr>
          </a:lstStyle>
          <a:p>
            <a:pPr>
              <a:defRPr/>
            </a:pPr>
            <a:endParaRPr lang="hu-HU"/>
          </a:p>
        </p:txBody>
      </p:sp>
      <p:sp>
        <p:nvSpPr>
          <p:cNvPr id="4"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5" name="Rectangle 6"/>
          <p:cNvSpPr>
            <a:spLocks noGrp="1" noChangeArrowheads="1"/>
          </p:cNvSpPr>
          <p:nvPr>
            <p:ph type="sldNum" sz="quarter" idx="12"/>
          </p:nvPr>
        </p:nvSpPr>
        <p:spPr/>
        <p:txBody>
          <a:bodyPr/>
          <a:lstStyle>
            <a:lvl1pPr>
              <a:defRPr/>
            </a:lvl1pPr>
          </a:lstStyle>
          <a:p>
            <a:pPr>
              <a:defRPr/>
            </a:pPr>
            <a:fld id="{D69A7C0E-C8B2-45E7-A21D-C3FD559B47F4}" type="slidenum">
              <a:rPr lang="hu-HU"/>
              <a:pPr>
                <a:defRPr/>
              </a:pPr>
              <a:t>‹#›</a:t>
            </a:fld>
            <a:endParaRPr lang="hu-HU"/>
          </a:p>
        </p:txBody>
      </p:sp>
    </p:spTree>
    <p:extLst>
      <p:ext uri="{BB962C8B-B14F-4D97-AF65-F5344CB8AC3E}">
        <p14:creationId xmlns:p14="http://schemas.microsoft.com/office/powerpoint/2010/main" val="16932737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6655601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0725964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0802511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5558685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1565761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1752478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17325489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1111627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8269663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728486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hu-HU"/>
          </a:p>
        </p:txBody>
      </p:sp>
      <p:sp>
        <p:nvSpPr>
          <p:cNvPr id="3"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4" name="Rectangle 6"/>
          <p:cNvSpPr>
            <a:spLocks noGrp="1" noChangeArrowheads="1"/>
          </p:cNvSpPr>
          <p:nvPr>
            <p:ph type="sldNum" sz="quarter" idx="12"/>
          </p:nvPr>
        </p:nvSpPr>
        <p:spPr/>
        <p:txBody>
          <a:bodyPr/>
          <a:lstStyle>
            <a:lvl1pPr>
              <a:defRPr/>
            </a:lvl1pPr>
          </a:lstStyle>
          <a:p>
            <a:pPr>
              <a:defRPr/>
            </a:pPr>
            <a:fld id="{3F315429-CC96-4F6D-8CBB-7BE433C80FE1}" type="slidenum">
              <a:rPr lang="hu-HU"/>
              <a:pPr>
                <a:defRPr/>
              </a:pPr>
              <a:t>‹#›</a:t>
            </a:fld>
            <a:endParaRPr lang="hu-HU"/>
          </a:p>
        </p:txBody>
      </p:sp>
    </p:spTree>
    <p:extLst>
      <p:ext uri="{BB962C8B-B14F-4D97-AF65-F5344CB8AC3E}">
        <p14:creationId xmlns:p14="http://schemas.microsoft.com/office/powerpoint/2010/main" val="20119838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16120385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4029192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7829805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3072552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5683177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0386880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222978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7451636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3081441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483126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2"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7" name="Rectangle 6"/>
          <p:cNvSpPr>
            <a:spLocks noGrp="1" noChangeArrowheads="1"/>
          </p:cNvSpPr>
          <p:nvPr>
            <p:ph type="sldNum" sz="quarter" idx="12"/>
          </p:nvPr>
        </p:nvSpPr>
        <p:spPr/>
        <p:txBody>
          <a:bodyPr/>
          <a:lstStyle>
            <a:lvl1pPr>
              <a:defRPr/>
            </a:lvl1pPr>
          </a:lstStyle>
          <a:p>
            <a:pPr>
              <a:defRPr/>
            </a:pPr>
            <a:fld id="{96876FCA-0052-43BE-AF0B-5F231722530F}" type="slidenum">
              <a:rPr lang="hu-HU"/>
              <a:pPr>
                <a:defRPr/>
              </a:pPr>
              <a:t>‹#›</a:t>
            </a:fld>
            <a:endParaRPr lang="hu-HU"/>
          </a:p>
        </p:txBody>
      </p:sp>
    </p:spTree>
    <p:extLst>
      <p:ext uri="{BB962C8B-B14F-4D97-AF65-F5344CB8AC3E}">
        <p14:creationId xmlns:p14="http://schemas.microsoft.com/office/powerpoint/2010/main" val="33737566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8966126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6644816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8780603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8618624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6349427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4469560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4863185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1619143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Címdia">
    <p:bg>
      <p:bgRef idx="1002">
        <a:schemeClr val="bg2"/>
      </p:bgRef>
    </p:bg>
    <p:spTree>
      <p:nvGrpSpPr>
        <p:cNvPr id="1" name=""/>
        <p:cNvGrpSpPr/>
        <p:nvPr/>
      </p:nvGrpSpPr>
      <p:grpSpPr>
        <a:xfrm>
          <a:off x="0" y="0"/>
          <a:ext cx="0" cy="0"/>
          <a:chOff x="0" y="0"/>
          <a:chExt cx="0" cy="0"/>
        </a:xfrm>
      </p:grpSpPr>
      <p:sp>
        <p:nvSpPr>
          <p:cNvPr id="9" name="Cím 8"/>
          <p:cNvSpPr>
            <a:spLocks noGrp="1"/>
          </p:cNvSpPr>
          <p:nvPr>
            <p:ph type="ctrTitle"/>
          </p:nvPr>
        </p:nvSpPr>
        <p:spPr>
          <a:xfrm>
            <a:off x="533400" y="1371600"/>
            <a:ext cx="7851648" cy="1828800"/>
          </a:xfrm>
          <a:ln>
            <a:noFill/>
          </a:ln>
        </p:spPr>
        <p:txBody>
          <a:bodyPr vert="horz" tIns="0" rIns="18285"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Alcím 16"/>
          <p:cNvSpPr>
            <a:spLocks noGrp="1"/>
          </p:cNvSpPr>
          <p:nvPr>
            <p:ph type="subTitle" idx="1"/>
          </p:nvPr>
        </p:nvSpPr>
        <p:spPr>
          <a:xfrm>
            <a:off x="533400" y="3228536"/>
            <a:ext cx="7854696" cy="1752600"/>
          </a:xfrm>
        </p:spPr>
        <p:txBody>
          <a:bodyPr lIns="0" rIns="18285"/>
          <a:lstStyle>
            <a:lvl1pPr marL="0" marR="45713" indent="0" algn="r">
              <a:buNone/>
              <a:defRPr>
                <a:solidFill>
                  <a:schemeClr val="tx1"/>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30" name="Dátum helye 29"/>
          <p:cNvSpPr>
            <a:spLocks noGrp="1"/>
          </p:cNvSpPr>
          <p:nvPr>
            <p:ph type="dt" sz="half" idx="10"/>
          </p:nvPr>
        </p:nvSpPr>
        <p:spPr/>
        <p:txBody>
          <a:bodyPr/>
          <a:lstStyle/>
          <a:p>
            <a:endParaRPr lang="ru-RU">
              <a:solidFill>
                <a:srgbClr val="DBF5F9">
                  <a:shade val="90000"/>
                </a:srgbClr>
              </a:solidFill>
            </a:endParaRPr>
          </a:p>
        </p:txBody>
      </p:sp>
      <p:sp>
        <p:nvSpPr>
          <p:cNvPr id="19" name="Élőláb helye 18"/>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27" name="Dia számának helye 26"/>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3568767360"/>
      </p:ext>
    </p:extLst>
  </p:cSld>
  <p:clrMapOvr>
    <a:overrideClrMapping bg1="dk1" tx1="lt1" bg2="dk2" tx2="lt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29299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2224604597"/>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r>
              <a:rPr lang="hu-HU" noProof="0" smtClean="0"/>
              <a:t>Kép beszúrásához kattintson az ikonra</a:t>
            </a:r>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7" name="Rectangle 6"/>
          <p:cNvSpPr>
            <a:spLocks noGrp="1" noChangeArrowheads="1"/>
          </p:cNvSpPr>
          <p:nvPr>
            <p:ph type="sldNum" sz="quarter" idx="12"/>
          </p:nvPr>
        </p:nvSpPr>
        <p:spPr/>
        <p:txBody>
          <a:bodyPr/>
          <a:lstStyle>
            <a:lvl1pPr>
              <a:defRPr/>
            </a:lvl1pPr>
          </a:lstStyle>
          <a:p>
            <a:pPr>
              <a:defRPr/>
            </a:pPr>
            <a:fld id="{A08EA9E4-4180-46B2-B0B7-549540D7DDC2}" type="slidenum">
              <a:rPr lang="hu-HU"/>
              <a:pPr>
                <a:defRPr/>
              </a:pPr>
              <a:t>‹#›</a:t>
            </a:fld>
            <a:endParaRPr lang="hu-HU"/>
          </a:p>
        </p:txBody>
      </p:sp>
    </p:spTree>
    <p:extLst>
      <p:ext uri="{BB962C8B-B14F-4D97-AF65-F5344CB8AC3E}">
        <p14:creationId xmlns:p14="http://schemas.microsoft.com/office/powerpoint/2010/main" val="15870953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1"/>
          </p:nvPr>
        </p:nvSpPr>
        <p:spPr>
          <a:xfrm>
            <a:off x="530352" y="2704664"/>
            <a:ext cx="7772400" cy="1509712"/>
          </a:xfrm>
        </p:spPr>
        <p:txBody>
          <a:bodyPr lIns="45713" rIns="45713"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ru-RU">
              <a:solidFill>
                <a:srgbClr val="DBF5F9">
                  <a:shade val="90000"/>
                </a:srgbClr>
              </a:solidFill>
            </a:endParaRPr>
          </a:p>
        </p:txBody>
      </p:sp>
      <p:sp>
        <p:nvSpPr>
          <p:cNvPr id="5" name="Élőláb helye 4"/>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499614733"/>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7582113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tIns="45713" anchor="b"/>
          <a:lstStyle>
            <a:lvl1pPr>
              <a:defRPr/>
            </a:lvl1pPr>
          </a:lstStyle>
          <a:p>
            <a:r>
              <a:rPr kumimoji="0" lang="hu-HU" smtClean="0"/>
              <a:t>Mintacím szerkesztése</a:t>
            </a:r>
            <a:endParaRPr kumimoji="0" lang="en-US"/>
          </a:p>
        </p:txBody>
      </p:sp>
      <p:sp>
        <p:nvSpPr>
          <p:cNvPr id="3" name="Szöveg helye 2"/>
          <p:cNvSpPr>
            <a:spLocks noGrp="1"/>
          </p:cNvSpPr>
          <p:nvPr>
            <p:ph type="body" idx="1"/>
          </p:nvPr>
        </p:nvSpPr>
        <p:spPr>
          <a:xfrm>
            <a:off x="457200" y="1855248"/>
            <a:ext cx="4040188" cy="659352"/>
          </a:xfrm>
        </p:spPr>
        <p:txBody>
          <a:bodyPr lIns="45713" tIns="0" rIns="45713"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645026" y="1859759"/>
            <a:ext cx="4041775" cy="654843"/>
          </a:xfrm>
        </p:spPr>
        <p:txBody>
          <a:bodyPr lIns="45713" tIns="0" rIns="45713"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p>
            <a:endParaRPr lang="ru-RU">
              <a:solidFill>
                <a:srgbClr val="04617B">
                  <a:shade val="90000"/>
                </a:srgbClr>
              </a:solidFill>
            </a:endParaRPr>
          </a:p>
        </p:txBody>
      </p:sp>
      <p:sp>
        <p:nvSpPr>
          <p:cNvPr id="8" name="Élőláb helye 7"/>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9" name="Dia számának helye 8"/>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402508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vert="horz" tIns="45713"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endParaRPr lang="ru-RU">
              <a:solidFill>
                <a:srgbClr val="04617B">
                  <a:shade val="90000"/>
                </a:srgbClr>
              </a:solidFill>
            </a:endParaRPr>
          </a:p>
        </p:txBody>
      </p:sp>
      <p:sp>
        <p:nvSpPr>
          <p:cNvPr id="4" name="Élőláb helye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Dia számának helye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2529390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ru-RU">
              <a:solidFill>
                <a:srgbClr val="04617B">
                  <a:shade val="90000"/>
                </a:srgbClr>
              </a:solidFill>
            </a:endParaRPr>
          </a:p>
        </p:txBody>
      </p:sp>
      <p:sp>
        <p:nvSpPr>
          <p:cNvPr id="3" name="Élőláb helye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Dia számának helye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6463302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2"/>
          </p:nvPr>
        </p:nvSpPr>
        <p:spPr>
          <a:xfrm>
            <a:off x="685800" y="1676400"/>
            <a:ext cx="2743200" cy="4572000"/>
          </a:xfrm>
        </p:spPr>
        <p:txBody>
          <a:bodyPr lIns="18285" rIns="18285"/>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1716297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Egy sarkán kerekítve levágott téglalap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12" name="Derékszögű háromszög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2" name="Cím 1"/>
          <p:cNvSpPr>
            <a:spLocks noGrp="1"/>
          </p:cNvSpPr>
          <p:nvPr>
            <p:ph type="title"/>
          </p:nvPr>
        </p:nvSpPr>
        <p:spPr>
          <a:xfrm>
            <a:off x="609600" y="1176999"/>
            <a:ext cx="2212848" cy="1582621"/>
          </a:xfrm>
        </p:spPr>
        <p:txBody>
          <a:bodyPr vert="horz" lIns="45713" tIns="45713" rIns="45713" bIns="45713" anchor="b"/>
          <a:lstStyle>
            <a:lvl1pPr algn="l">
              <a:buNone/>
              <a:defRPr sz="2000" b="1">
                <a:solidFill>
                  <a:schemeClr val="tx2"/>
                </a:solidFill>
              </a:defRPr>
            </a:lvl1pPr>
          </a:lstStyle>
          <a:p>
            <a:r>
              <a:rPr kumimoji="0" lang="hu-HU" smtClean="0"/>
              <a:t>Mintacím szerkesztése</a:t>
            </a:r>
            <a:endParaRPr kumimoji="0" lang="en-US"/>
          </a:p>
        </p:txBody>
      </p:sp>
      <p:sp>
        <p:nvSpPr>
          <p:cNvPr id="4" name="Szöveg helye 3"/>
          <p:cNvSpPr>
            <a:spLocks noGrp="1"/>
          </p:cNvSpPr>
          <p:nvPr>
            <p:ph type="body" sz="half" idx="2"/>
          </p:nvPr>
        </p:nvSpPr>
        <p:spPr>
          <a:xfrm>
            <a:off x="609601" y="2828785"/>
            <a:ext cx="2209800" cy="2179320"/>
          </a:xfrm>
        </p:spPr>
        <p:txBody>
          <a:bodyPr lIns="63999" rIns="45713" bIns="45713"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a:xfrm>
            <a:off x="8077200" y="6356353"/>
            <a:ext cx="609600" cy="365125"/>
          </a:xfrm>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3" name="Kép hely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Szabadkézi sokszög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11" name="Szabadkézi sokszög 10"/>
          <p:cNvSpPr>
            <a:spLocks/>
          </p:cNvSpPr>
          <p:nvPr/>
        </p:nvSpPr>
        <p:spPr bwMode="auto">
          <a:xfrm flipV="1">
            <a:off x="4381500" y="62198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Tree>
    <p:extLst>
      <p:ext uri="{BB962C8B-B14F-4D97-AF65-F5344CB8AC3E}">
        <p14:creationId xmlns:p14="http://schemas.microsoft.com/office/powerpoint/2010/main" val="19769634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1364576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914404"/>
            <a:ext cx="2057400" cy="5211763"/>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914404"/>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3209583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sak cím">
    <p:spTree>
      <p:nvGrpSpPr>
        <p:cNvPr id="1" name=""/>
        <p:cNvGrpSpPr/>
        <p:nvPr/>
      </p:nvGrpSpPr>
      <p:grpSpPr>
        <a:xfrm>
          <a:off x="0" y="0"/>
          <a:ext cx="0" cy="0"/>
          <a:chOff x="0" y="0"/>
          <a:chExt cx="0" cy="0"/>
        </a:xfrm>
      </p:grpSpPr>
      <p:pic>
        <p:nvPicPr>
          <p:cNvPr id="6" name="Picture 5"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Date Placeholder 2"/>
          <p:cNvSpPr>
            <a:spLocks noGrp="1"/>
          </p:cNvSpPr>
          <p:nvPr>
            <p:ph type="dt" sz="half" idx="10"/>
          </p:nvPr>
        </p:nvSpPr>
        <p:spPr/>
        <p:txBody>
          <a:bodyPr/>
          <a:lstStyle/>
          <a:p>
            <a:endParaRPr lang="ru-RU">
              <a:solidFill>
                <a:srgbClr val="04617B">
                  <a:shade val="90000"/>
                </a:srgbClr>
              </a:solidFill>
            </a:endParaRPr>
          </a:p>
        </p:txBody>
      </p:sp>
      <p:sp>
        <p:nvSpPr>
          <p:cNvPr id="4" name="Footer Placeholder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Slide Number Placeholder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7"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1650946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6" name="Rectangle 6"/>
          <p:cNvSpPr>
            <a:spLocks noGrp="1" noChangeArrowheads="1"/>
          </p:cNvSpPr>
          <p:nvPr>
            <p:ph type="sldNum" sz="quarter" idx="12"/>
          </p:nvPr>
        </p:nvSpPr>
        <p:spPr/>
        <p:txBody>
          <a:bodyPr/>
          <a:lstStyle>
            <a:lvl1pPr>
              <a:defRPr/>
            </a:lvl1pPr>
          </a:lstStyle>
          <a:p>
            <a:pPr>
              <a:defRPr/>
            </a:pPr>
            <a:fld id="{195261DC-790D-4588-88E4-C71EDE8E30F0}" type="slidenum">
              <a:rPr lang="hu-HU"/>
              <a:pPr>
                <a:defRPr/>
              </a:pPr>
              <a:t>‹#›</a:t>
            </a:fld>
            <a:endParaRPr lang="hu-HU"/>
          </a:p>
        </p:txBody>
      </p:sp>
    </p:spTree>
    <p:extLst>
      <p:ext uri="{BB962C8B-B14F-4D97-AF65-F5344CB8AC3E}">
        <p14:creationId xmlns:p14="http://schemas.microsoft.com/office/powerpoint/2010/main" val="30510417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Üres">
    <p:spTree>
      <p:nvGrpSpPr>
        <p:cNvPr id="1" name=""/>
        <p:cNvGrpSpPr/>
        <p:nvPr/>
      </p:nvGrpSpPr>
      <p:grpSpPr>
        <a:xfrm>
          <a:off x="0" y="0"/>
          <a:ext cx="0" cy="0"/>
          <a:chOff x="0" y="0"/>
          <a:chExt cx="0" cy="0"/>
        </a:xfrm>
      </p:grpSpPr>
      <p:pic>
        <p:nvPicPr>
          <p:cNvPr id="5" name="Picture 4"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2" name="Date Placeholder 1"/>
          <p:cNvSpPr>
            <a:spLocks noGrp="1"/>
          </p:cNvSpPr>
          <p:nvPr>
            <p:ph type="dt" sz="half" idx="10"/>
          </p:nvPr>
        </p:nvSpPr>
        <p:spPr/>
        <p:txBody>
          <a:bodyPr/>
          <a:lstStyle/>
          <a:p>
            <a:endParaRPr lang="ru-RU">
              <a:solidFill>
                <a:srgbClr val="04617B">
                  <a:shade val="90000"/>
                </a:srgbClr>
              </a:solidFill>
            </a:endParaRPr>
          </a:p>
        </p:txBody>
      </p:sp>
      <p:sp>
        <p:nvSpPr>
          <p:cNvPr id="3" name="Footer Placeholder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Slide Number Placeholder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6"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22145296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artalomrész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Content Placeholder 2"/>
          <p:cNvSpPr>
            <a:spLocks noGrp="1"/>
          </p:cNvSpPr>
          <p:nvPr>
            <p:ph idx="1"/>
          </p:nvPr>
        </p:nvSpPr>
        <p:spPr>
          <a:xfrm>
            <a:off x="3575050" y="273053"/>
            <a:ext cx="5111750" cy="585311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ru-RU" dirty="0"/>
          </a:p>
        </p:txBody>
      </p:sp>
      <p:sp>
        <p:nvSpPr>
          <p:cNvPr id="4" name="Text Placeholder 3"/>
          <p:cNvSpPr>
            <a:spLocks noGrp="1"/>
          </p:cNvSpPr>
          <p:nvPr>
            <p:ph type="body" sz="half" idx="2"/>
          </p:nvPr>
        </p:nvSpPr>
        <p:spPr>
          <a:xfrm>
            <a:off x="457202" y="1435101"/>
            <a:ext cx="3008313" cy="4691063"/>
          </a:xfrm>
        </p:spPr>
        <p:txBody>
          <a:bodyPr>
            <a:normAutofit/>
          </a:bodyPr>
          <a:lstStyle>
            <a:lvl1pPr marL="0" indent="0">
              <a:buNone/>
              <a:defRPr sz="1600">
                <a:latin typeface="Arial" pitchFamily="34" charset="0"/>
                <a:cs typeface="Arial" pitchFamily="34" charset="0"/>
              </a:defRPr>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457200" y="285728"/>
            <a:ext cx="3043230" cy="1143008"/>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28788266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Kép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hu-HU" smtClean="0"/>
              <a:t>Kép beszúrásához kattintson az ikonra</a:t>
            </a:r>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1785918" y="4857760"/>
            <a:ext cx="5500726" cy="500066"/>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15946362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Címdia">
    <p:bg>
      <p:bgRef idx="1002">
        <a:schemeClr val="bg2"/>
      </p:bgRef>
    </p:bg>
    <p:spTree>
      <p:nvGrpSpPr>
        <p:cNvPr id="1" name=""/>
        <p:cNvGrpSpPr/>
        <p:nvPr/>
      </p:nvGrpSpPr>
      <p:grpSpPr>
        <a:xfrm>
          <a:off x="0" y="0"/>
          <a:ext cx="0" cy="0"/>
          <a:chOff x="0" y="0"/>
          <a:chExt cx="0" cy="0"/>
        </a:xfrm>
      </p:grpSpPr>
      <p:sp>
        <p:nvSpPr>
          <p:cNvPr id="9" name="Cím 8"/>
          <p:cNvSpPr>
            <a:spLocks noGrp="1"/>
          </p:cNvSpPr>
          <p:nvPr>
            <p:ph type="ctrTitle"/>
          </p:nvPr>
        </p:nvSpPr>
        <p:spPr>
          <a:xfrm>
            <a:off x="533400" y="1371600"/>
            <a:ext cx="7851648" cy="1828800"/>
          </a:xfrm>
          <a:ln>
            <a:noFill/>
          </a:ln>
        </p:spPr>
        <p:txBody>
          <a:bodyPr vert="horz" tIns="0" rIns="18285"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Alcím 16"/>
          <p:cNvSpPr>
            <a:spLocks noGrp="1"/>
          </p:cNvSpPr>
          <p:nvPr>
            <p:ph type="subTitle" idx="1"/>
          </p:nvPr>
        </p:nvSpPr>
        <p:spPr>
          <a:xfrm>
            <a:off x="533400" y="3228536"/>
            <a:ext cx="7854696" cy="1752600"/>
          </a:xfrm>
        </p:spPr>
        <p:txBody>
          <a:bodyPr lIns="0" rIns="18285"/>
          <a:lstStyle>
            <a:lvl1pPr marL="0" marR="45713" indent="0" algn="r">
              <a:buNone/>
              <a:defRPr>
                <a:solidFill>
                  <a:schemeClr val="tx1"/>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30" name="Dátum helye 29"/>
          <p:cNvSpPr>
            <a:spLocks noGrp="1"/>
          </p:cNvSpPr>
          <p:nvPr>
            <p:ph type="dt" sz="half" idx="10"/>
          </p:nvPr>
        </p:nvSpPr>
        <p:spPr/>
        <p:txBody>
          <a:bodyPr/>
          <a:lstStyle/>
          <a:p>
            <a:endParaRPr lang="ru-RU">
              <a:solidFill>
                <a:srgbClr val="DBF5F9">
                  <a:shade val="90000"/>
                </a:srgbClr>
              </a:solidFill>
            </a:endParaRPr>
          </a:p>
        </p:txBody>
      </p:sp>
      <p:sp>
        <p:nvSpPr>
          <p:cNvPr id="19" name="Élőláb helye 18"/>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27" name="Dia számának helye 26"/>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430114939"/>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7708980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1"/>
          </p:nvPr>
        </p:nvSpPr>
        <p:spPr>
          <a:xfrm>
            <a:off x="530352" y="2704664"/>
            <a:ext cx="7772400" cy="1509712"/>
          </a:xfrm>
        </p:spPr>
        <p:txBody>
          <a:bodyPr lIns="45713" rIns="45713"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ru-RU">
              <a:solidFill>
                <a:srgbClr val="DBF5F9">
                  <a:shade val="90000"/>
                </a:srgbClr>
              </a:solidFill>
            </a:endParaRPr>
          </a:p>
        </p:txBody>
      </p:sp>
      <p:sp>
        <p:nvSpPr>
          <p:cNvPr id="5" name="Élőláb helye 4"/>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996353660"/>
      </p:ext>
    </p:extLst>
  </p:cSld>
  <p:clrMapOvr>
    <a:overrideClrMapping bg1="dk1" tx1="lt1" bg2="dk2" tx2="lt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2556039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tIns="45713" anchor="b"/>
          <a:lstStyle>
            <a:lvl1pPr>
              <a:defRPr/>
            </a:lvl1pPr>
          </a:lstStyle>
          <a:p>
            <a:r>
              <a:rPr kumimoji="0" lang="hu-HU" smtClean="0"/>
              <a:t>Mintacím szerkesztése</a:t>
            </a:r>
            <a:endParaRPr kumimoji="0" lang="en-US"/>
          </a:p>
        </p:txBody>
      </p:sp>
      <p:sp>
        <p:nvSpPr>
          <p:cNvPr id="3" name="Szöveg helye 2"/>
          <p:cNvSpPr>
            <a:spLocks noGrp="1"/>
          </p:cNvSpPr>
          <p:nvPr>
            <p:ph type="body" idx="1"/>
          </p:nvPr>
        </p:nvSpPr>
        <p:spPr>
          <a:xfrm>
            <a:off x="457200" y="1855248"/>
            <a:ext cx="4040188" cy="659352"/>
          </a:xfrm>
        </p:spPr>
        <p:txBody>
          <a:bodyPr lIns="45713" tIns="0" rIns="45713"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645026" y="1859759"/>
            <a:ext cx="4041775" cy="654843"/>
          </a:xfrm>
        </p:spPr>
        <p:txBody>
          <a:bodyPr lIns="45713" tIns="0" rIns="45713"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p>
            <a:endParaRPr lang="ru-RU">
              <a:solidFill>
                <a:srgbClr val="04617B">
                  <a:shade val="90000"/>
                </a:srgbClr>
              </a:solidFill>
            </a:endParaRPr>
          </a:p>
        </p:txBody>
      </p:sp>
      <p:sp>
        <p:nvSpPr>
          <p:cNvPr id="8" name="Élőláb helye 7"/>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9" name="Dia számának helye 8"/>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6128070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vert="horz" tIns="45713"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endParaRPr lang="ru-RU">
              <a:solidFill>
                <a:srgbClr val="04617B">
                  <a:shade val="90000"/>
                </a:srgbClr>
              </a:solidFill>
            </a:endParaRPr>
          </a:p>
        </p:txBody>
      </p:sp>
      <p:sp>
        <p:nvSpPr>
          <p:cNvPr id="4" name="Élőláb helye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Dia számának helye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7645855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ru-RU">
              <a:solidFill>
                <a:srgbClr val="04617B">
                  <a:shade val="90000"/>
                </a:srgbClr>
              </a:solidFill>
            </a:endParaRPr>
          </a:p>
        </p:txBody>
      </p:sp>
      <p:sp>
        <p:nvSpPr>
          <p:cNvPr id="3" name="Élőláb helye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Dia számának helye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364897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47"/>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47"/>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t>Nagykanizsa - Bölcsődék Napja 2015</a:t>
            </a:r>
            <a:endParaRPr lang="hu-HU"/>
          </a:p>
        </p:txBody>
      </p:sp>
      <p:sp>
        <p:nvSpPr>
          <p:cNvPr id="6" name="Rectangle 6"/>
          <p:cNvSpPr>
            <a:spLocks noGrp="1" noChangeArrowheads="1"/>
          </p:cNvSpPr>
          <p:nvPr>
            <p:ph type="sldNum" sz="quarter" idx="12"/>
          </p:nvPr>
        </p:nvSpPr>
        <p:spPr/>
        <p:txBody>
          <a:bodyPr/>
          <a:lstStyle>
            <a:lvl1pPr>
              <a:defRPr/>
            </a:lvl1pPr>
          </a:lstStyle>
          <a:p>
            <a:pPr>
              <a:defRPr/>
            </a:pPr>
            <a:fld id="{F019EBA7-AE5E-451B-A6D0-BFD7B3579E1B}" type="slidenum">
              <a:rPr lang="hu-HU"/>
              <a:pPr>
                <a:defRPr/>
              </a:pPr>
              <a:t>‹#›</a:t>
            </a:fld>
            <a:endParaRPr lang="hu-HU"/>
          </a:p>
        </p:txBody>
      </p:sp>
    </p:spTree>
    <p:extLst>
      <p:ext uri="{BB962C8B-B14F-4D97-AF65-F5344CB8AC3E}">
        <p14:creationId xmlns:p14="http://schemas.microsoft.com/office/powerpoint/2010/main" val="136003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2"/>
          </p:nvPr>
        </p:nvSpPr>
        <p:spPr>
          <a:xfrm>
            <a:off x="685800" y="1676400"/>
            <a:ext cx="2743200" cy="4572000"/>
          </a:xfrm>
        </p:spPr>
        <p:txBody>
          <a:bodyPr lIns="18285" rIns="18285"/>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1533956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Egy sarkán kerekítve levágott téglalap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12" name="Derékszögű háromszög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2" name="Cím 1"/>
          <p:cNvSpPr>
            <a:spLocks noGrp="1"/>
          </p:cNvSpPr>
          <p:nvPr>
            <p:ph type="title"/>
          </p:nvPr>
        </p:nvSpPr>
        <p:spPr>
          <a:xfrm>
            <a:off x="609600" y="1176999"/>
            <a:ext cx="2212848" cy="1582621"/>
          </a:xfrm>
        </p:spPr>
        <p:txBody>
          <a:bodyPr vert="horz" lIns="45713" tIns="45713" rIns="45713" bIns="45713" anchor="b"/>
          <a:lstStyle>
            <a:lvl1pPr algn="l">
              <a:buNone/>
              <a:defRPr sz="2000" b="1">
                <a:solidFill>
                  <a:schemeClr val="tx2"/>
                </a:solidFill>
              </a:defRPr>
            </a:lvl1pPr>
          </a:lstStyle>
          <a:p>
            <a:r>
              <a:rPr kumimoji="0" lang="hu-HU" smtClean="0"/>
              <a:t>Mintacím szerkesztése</a:t>
            </a:r>
            <a:endParaRPr kumimoji="0" lang="en-US"/>
          </a:p>
        </p:txBody>
      </p:sp>
      <p:sp>
        <p:nvSpPr>
          <p:cNvPr id="4" name="Szöveg helye 3"/>
          <p:cNvSpPr>
            <a:spLocks noGrp="1"/>
          </p:cNvSpPr>
          <p:nvPr>
            <p:ph type="body" sz="half" idx="2"/>
          </p:nvPr>
        </p:nvSpPr>
        <p:spPr>
          <a:xfrm>
            <a:off x="609601" y="2828785"/>
            <a:ext cx="2209800" cy="2179320"/>
          </a:xfrm>
        </p:spPr>
        <p:txBody>
          <a:bodyPr lIns="63999" rIns="45713" bIns="45713"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a:xfrm>
            <a:off x="8077200" y="6356353"/>
            <a:ext cx="609600" cy="365125"/>
          </a:xfrm>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3" name="Kép hely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Szabadkézi sokszög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11" name="Szabadkézi sokszög 10"/>
          <p:cNvSpPr>
            <a:spLocks/>
          </p:cNvSpPr>
          <p:nvPr/>
        </p:nvSpPr>
        <p:spPr bwMode="auto">
          <a:xfrm flipV="1">
            <a:off x="4381500" y="62198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Tree>
    <p:extLst>
      <p:ext uri="{BB962C8B-B14F-4D97-AF65-F5344CB8AC3E}">
        <p14:creationId xmlns:p14="http://schemas.microsoft.com/office/powerpoint/2010/main" val="7592320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5837539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914404"/>
            <a:ext cx="2057400" cy="5211763"/>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914404"/>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6969992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Csak cím">
    <p:spTree>
      <p:nvGrpSpPr>
        <p:cNvPr id="1" name=""/>
        <p:cNvGrpSpPr/>
        <p:nvPr/>
      </p:nvGrpSpPr>
      <p:grpSpPr>
        <a:xfrm>
          <a:off x="0" y="0"/>
          <a:ext cx="0" cy="0"/>
          <a:chOff x="0" y="0"/>
          <a:chExt cx="0" cy="0"/>
        </a:xfrm>
      </p:grpSpPr>
      <p:pic>
        <p:nvPicPr>
          <p:cNvPr id="6" name="Picture 5"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Date Placeholder 2"/>
          <p:cNvSpPr>
            <a:spLocks noGrp="1"/>
          </p:cNvSpPr>
          <p:nvPr>
            <p:ph type="dt" sz="half" idx="10"/>
          </p:nvPr>
        </p:nvSpPr>
        <p:spPr/>
        <p:txBody>
          <a:bodyPr/>
          <a:lstStyle/>
          <a:p>
            <a:endParaRPr lang="ru-RU">
              <a:solidFill>
                <a:srgbClr val="04617B">
                  <a:shade val="90000"/>
                </a:srgbClr>
              </a:solidFill>
            </a:endParaRPr>
          </a:p>
        </p:txBody>
      </p:sp>
      <p:sp>
        <p:nvSpPr>
          <p:cNvPr id="4" name="Footer Placeholder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Slide Number Placeholder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7"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20760072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Üres">
    <p:spTree>
      <p:nvGrpSpPr>
        <p:cNvPr id="1" name=""/>
        <p:cNvGrpSpPr/>
        <p:nvPr/>
      </p:nvGrpSpPr>
      <p:grpSpPr>
        <a:xfrm>
          <a:off x="0" y="0"/>
          <a:ext cx="0" cy="0"/>
          <a:chOff x="0" y="0"/>
          <a:chExt cx="0" cy="0"/>
        </a:xfrm>
      </p:grpSpPr>
      <p:pic>
        <p:nvPicPr>
          <p:cNvPr id="5" name="Picture 4"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2" name="Date Placeholder 1"/>
          <p:cNvSpPr>
            <a:spLocks noGrp="1"/>
          </p:cNvSpPr>
          <p:nvPr>
            <p:ph type="dt" sz="half" idx="10"/>
          </p:nvPr>
        </p:nvSpPr>
        <p:spPr/>
        <p:txBody>
          <a:bodyPr/>
          <a:lstStyle/>
          <a:p>
            <a:endParaRPr lang="ru-RU">
              <a:solidFill>
                <a:srgbClr val="04617B">
                  <a:shade val="90000"/>
                </a:srgbClr>
              </a:solidFill>
            </a:endParaRPr>
          </a:p>
        </p:txBody>
      </p:sp>
      <p:sp>
        <p:nvSpPr>
          <p:cNvPr id="3" name="Footer Placeholder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Slide Number Placeholder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6"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29944972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artalomrész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Content Placeholder 2"/>
          <p:cNvSpPr>
            <a:spLocks noGrp="1"/>
          </p:cNvSpPr>
          <p:nvPr>
            <p:ph idx="1"/>
          </p:nvPr>
        </p:nvSpPr>
        <p:spPr>
          <a:xfrm>
            <a:off x="3575050" y="273053"/>
            <a:ext cx="5111750" cy="585311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ru-RU" dirty="0"/>
          </a:p>
        </p:txBody>
      </p:sp>
      <p:sp>
        <p:nvSpPr>
          <p:cNvPr id="4" name="Text Placeholder 3"/>
          <p:cNvSpPr>
            <a:spLocks noGrp="1"/>
          </p:cNvSpPr>
          <p:nvPr>
            <p:ph type="body" sz="half" idx="2"/>
          </p:nvPr>
        </p:nvSpPr>
        <p:spPr>
          <a:xfrm>
            <a:off x="457202" y="1435101"/>
            <a:ext cx="3008313" cy="4691063"/>
          </a:xfrm>
        </p:spPr>
        <p:txBody>
          <a:bodyPr>
            <a:normAutofit/>
          </a:bodyPr>
          <a:lstStyle>
            <a:lvl1pPr marL="0" indent="0">
              <a:buNone/>
              <a:defRPr sz="1600">
                <a:latin typeface="Arial" pitchFamily="34" charset="0"/>
                <a:cs typeface="Arial" pitchFamily="34" charset="0"/>
              </a:defRPr>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457200" y="285728"/>
            <a:ext cx="3043230" cy="1143008"/>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3048742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Kép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hu-HU" smtClean="0"/>
              <a:t>Kép beszúrásához kattintson az ikonra</a:t>
            </a:r>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1785918" y="4857760"/>
            <a:ext cx="5500726" cy="500066"/>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14494191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Címdia">
    <p:bg>
      <p:bgRef idx="1002">
        <a:schemeClr val="bg2"/>
      </p:bgRef>
    </p:bg>
    <p:spTree>
      <p:nvGrpSpPr>
        <p:cNvPr id="1" name=""/>
        <p:cNvGrpSpPr/>
        <p:nvPr/>
      </p:nvGrpSpPr>
      <p:grpSpPr>
        <a:xfrm>
          <a:off x="0" y="0"/>
          <a:ext cx="0" cy="0"/>
          <a:chOff x="0" y="0"/>
          <a:chExt cx="0" cy="0"/>
        </a:xfrm>
      </p:grpSpPr>
      <p:sp>
        <p:nvSpPr>
          <p:cNvPr id="9" name="Cím 8"/>
          <p:cNvSpPr>
            <a:spLocks noGrp="1"/>
          </p:cNvSpPr>
          <p:nvPr>
            <p:ph type="ctrTitle"/>
          </p:nvPr>
        </p:nvSpPr>
        <p:spPr>
          <a:xfrm>
            <a:off x="533400" y="1371600"/>
            <a:ext cx="7851648" cy="1828800"/>
          </a:xfrm>
          <a:ln>
            <a:noFill/>
          </a:ln>
        </p:spPr>
        <p:txBody>
          <a:bodyPr vert="horz" tIns="0" rIns="18285"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Alcím 16"/>
          <p:cNvSpPr>
            <a:spLocks noGrp="1"/>
          </p:cNvSpPr>
          <p:nvPr>
            <p:ph type="subTitle" idx="1"/>
          </p:nvPr>
        </p:nvSpPr>
        <p:spPr>
          <a:xfrm>
            <a:off x="533400" y="3228536"/>
            <a:ext cx="7854696" cy="1752600"/>
          </a:xfrm>
        </p:spPr>
        <p:txBody>
          <a:bodyPr lIns="0" rIns="18285"/>
          <a:lstStyle>
            <a:lvl1pPr marL="0" marR="45713" indent="0" algn="r">
              <a:buNone/>
              <a:defRPr>
                <a:solidFill>
                  <a:schemeClr val="tx1"/>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30" name="Dátum helye 29"/>
          <p:cNvSpPr>
            <a:spLocks noGrp="1"/>
          </p:cNvSpPr>
          <p:nvPr>
            <p:ph type="dt" sz="half" idx="10"/>
          </p:nvPr>
        </p:nvSpPr>
        <p:spPr/>
        <p:txBody>
          <a:bodyPr/>
          <a:lstStyle/>
          <a:p>
            <a:endParaRPr lang="ru-RU">
              <a:solidFill>
                <a:srgbClr val="DBF5F9">
                  <a:shade val="90000"/>
                </a:srgbClr>
              </a:solidFill>
            </a:endParaRPr>
          </a:p>
        </p:txBody>
      </p:sp>
      <p:sp>
        <p:nvSpPr>
          <p:cNvPr id="19" name="Élőláb helye 18"/>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27" name="Dia számának helye 26"/>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3366677342"/>
      </p:ext>
    </p:extLst>
  </p:cSld>
  <p:clrMapOvr>
    <a:overrideClrMapping bg1="dk1" tx1="lt1" bg2="dk2" tx2="lt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408990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354" y="2130848"/>
            <a:ext cx="7773293" cy="1470049"/>
          </a:xfrm>
        </p:spPr>
        <p:txBody>
          <a:bodyPr/>
          <a:lstStyle/>
          <a:p>
            <a:r>
              <a:rPr lang="hu-HU" smtClean="0"/>
              <a:t>Mintacím szerkesztése</a:t>
            </a:r>
            <a:endParaRPr lang="hu-HU"/>
          </a:p>
        </p:txBody>
      </p:sp>
      <p:sp>
        <p:nvSpPr>
          <p:cNvPr id="3" name="Alcím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hu-HU" smtClean="0"/>
              <a:t>Alcím mintájának szerkesztése</a:t>
            </a:r>
            <a:endParaRPr lang="hu-HU"/>
          </a:p>
        </p:txBody>
      </p:sp>
    </p:spTree>
    <p:extLst>
      <p:ext uri="{BB962C8B-B14F-4D97-AF65-F5344CB8AC3E}">
        <p14:creationId xmlns:p14="http://schemas.microsoft.com/office/powerpoint/2010/main" val="3532889487"/>
      </p:ext>
    </p:extLst>
  </p:cSld>
  <p:clrMapOvr>
    <a:masterClrMapping/>
  </p:clrMapOvr>
  <p:transition spd="slow" advClick="0"/>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1"/>
          </p:nvPr>
        </p:nvSpPr>
        <p:spPr>
          <a:xfrm>
            <a:off x="530352" y="2704664"/>
            <a:ext cx="7772400" cy="1509712"/>
          </a:xfrm>
        </p:spPr>
        <p:txBody>
          <a:bodyPr lIns="45713" rIns="45713"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ru-RU">
              <a:solidFill>
                <a:srgbClr val="DBF5F9">
                  <a:shade val="90000"/>
                </a:srgbClr>
              </a:solidFill>
            </a:endParaRPr>
          </a:p>
        </p:txBody>
      </p:sp>
      <p:sp>
        <p:nvSpPr>
          <p:cNvPr id="5" name="Élőláb helye 4"/>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1114968913"/>
      </p:ext>
    </p:extLst>
  </p:cSld>
  <p:clrMapOvr>
    <a:overrideClrMapping bg1="dk1" tx1="lt1" bg2="dk2" tx2="lt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1763293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tIns="45713" anchor="b"/>
          <a:lstStyle>
            <a:lvl1pPr>
              <a:defRPr/>
            </a:lvl1pPr>
          </a:lstStyle>
          <a:p>
            <a:r>
              <a:rPr kumimoji="0" lang="hu-HU" smtClean="0"/>
              <a:t>Mintacím szerkesztése</a:t>
            </a:r>
            <a:endParaRPr kumimoji="0" lang="en-US"/>
          </a:p>
        </p:txBody>
      </p:sp>
      <p:sp>
        <p:nvSpPr>
          <p:cNvPr id="3" name="Szöveg helye 2"/>
          <p:cNvSpPr>
            <a:spLocks noGrp="1"/>
          </p:cNvSpPr>
          <p:nvPr>
            <p:ph type="body" idx="1"/>
          </p:nvPr>
        </p:nvSpPr>
        <p:spPr>
          <a:xfrm>
            <a:off x="457200" y="1855248"/>
            <a:ext cx="4040188" cy="659352"/>
          </a:xfrm>
        </p:spPr>
        <p:txBody>
          <a:bodyPr lIns="45713" tIns="0" rIns="45713"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645026" y="1859759"/>
            <a:ext cx="4041775" cy="654843"/>
          </a:xfrm>
        </p:spPr>
        <p:txBody>
          <a:bodyPr lIns="45713" tIns="0" rIns="45713"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p>
            <a:endParaRPr lang="ru-RU">
              <a:solidFill>
                <a:srgbClr val="04617B">
                  <a:shade val="90000"/>
                </a:srgbClr>
              </a:solidFill>
            </a:endParaRPr>
          </a:p>
        </p:txBody>
      </p:sp>
      <p:sp>
        <p:nvSpPr>
          <p:cNvPr id="8" name="Élőláb helye 7"/>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9" name="Dia számának helye 8"/>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6324765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vert="horz" tIns="45713"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endParaRPr lang="ru-RU">
              <a:solidFill>
                <a:srgbClr val="04617B">
                  <a:shade val="90000"/>
                </a:srgbClr>
              </a:solidFill>
            </a:endParaRPr>
          </a:p>
        </p:txBody>
      </p:sp>
      <p:sp>
        <p:nvSpPr>
          <p:cNvPr id="4" name="Élőláb helye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Dia számának helye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776071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ru-RU">
              <a:solidFill>
                <a:srgbClr val="04617B">
                  <a:shade val="90000"/>
                </a:srgbClr>
              </a:solidFill>
            </a:endParaRPr>
          </a:p>
        </p:txBody>
      </p:sp>
      <p:sp>
        <p:nvSpPr>
          <p:cNvPr id="3" name="Élőláb helye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Dia számának helye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9999380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2"/>
          </p:nvPr>
        </p:nvSpPr>
        <p:spPr>
          <a:xfrm>
            <a:off x="685800" y="1676400"/>
            <a:ext cx="2743200" cy="4572000"/>
          </a:xfrm>
        </p:spPr>
        <p:txBody>
          <a:bodyPr lIns="18285" rIns="18285"/>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7882086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Egy sarkán kerekítve levágott téglalap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12" name="Derékszögű háromszög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2" name="Cím 1"/>
          <p:cNvSpPr>
            <a:spLocks noGrp="1"/>
          </p:cNvSpPr>
          <p:nvPr>
            <p:ph type="title"/>
          </p:nvPr>
        </p:nvSpPr>
        <p:spPr>
          <a:xfrm>
            <a:off x="609600" y="1176999"/>
            <a:ext cx="2212848" cy="1582621"/>
          </a:xfrm>
        </p:spPr>
        <p:txBody>
          <a:bodyPr vert="horz" lIns="45713" tIns="45713" rIns="45713" bIns="45713" anchor="b"/>
          <a:lstStyle>
            <a:lvl1pPr algn="l">
              <a:buNone/>
              <a:defRPr sz="2000" b="1">
                <a:solidFill>
                  <a:schemeClr val="tx2"/>
                </a:solidFill>
              </a:defRPr>
            </a:lvl1pPr>
          </a:lstStyle>
          <a:p>
            <a:r>
              <a:rPr kumimoji="0" lang="hu-HU" smtClean="0"/>
              <a:t>Mintacím szerkesztése</a:t>
            </a:r>
            <a:endParaRPr kumimoji="0" lang="en-US"/>
          </a:p>
        </p:txBody>
      </p:sp>
      <p:sp>
        <p:nvSpPr>
          <p:cNvPr id="4" name="Szöveg helye 3"/>
          <p:cNvSpPr>
            <a:spLocks noGrp="1"/>
          </p:cNvSpPr>
          <p:nvPr>
            <p:ph type="body" sz="half" idx="2"/>
          </p:nvPr>
        </p:nvSpPr>
        <p:spPr>
          <a:xfrm>
            <a:off x="609601" y="2828785"/>
            <a:ext cx="2209800" cy="2179320"/>
          </a:xfrm>
        </p:spPr>
        <p:txBody>
          <a:bodyPr lIns="63999" rIns="45713" bIns="45713"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a:xfrm>
            <a:off x="8077200" y="6356353"/>
            <a:ext cx="609600" cy="365125"/>
          </a:xfrm>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3" name="Kép hely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Szabadkézi sokszög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11" name="Szabadkézi sokszög 10"/>
          <p:cNvSpPr>
            <a:spLocks/>
          </p:cNvSpPr>
          <p:nvPr/>
        </p:nvSpPr>
        <p:spPr bwMode="auto">
          <a:xfrm flipV="1">
            <a:off x="4381500" y="62198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Tree>
    <p:extLst>
      <p:ext uri="{BB962C8B-B14F-4D97-AF65-F5344CB8AC3E}">
        <p14:creationId xmlns:p14="http://schemas.microsoft.com/office/powerpoint/2010/main" val="14443471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42233979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914404"/>
            <a:ext cx="2057400" cy="5211763"/>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914404"/>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637158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Csak cím">
    <p:spTree>
      <p:nvGrpSpPr>
        <p:cNvPr id="1" name=""/>
        <p:cNvGrpSpPr/>
        <p:nvPr/>
      </p:nvGrpSpPr>
      <p:grpSpPr>
        <a:xfrm>
          <a:off x="0" y="0"/>
          <a:ext cx="0" cy="0"/>
          <a:chOff x="0" y="0"/>
          <a:chExt cx="0" cy="0"/>
        </a:xfrm>
      </p:grpSpPr>
      <p:pic>
        <p:nvPicPr>
          <p:cNvPr id="6" name="Picture 5"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Date Placeholder 2"/>
          <p:cNvSpPr>
            <a:spLocks noGrp="1"/>
          </p:cNvSpPr>
          <p:nvPr>
            <p:ph type="dt" sz="half" idx="10"/>
          </p:nvPr>
        </p:nvSpPr>
        <p:spPr/>
        <p:txBody>
          <a:bodyPr/>
          <a:lstStyle/>
          <a:p>
            <a:endParaRPr lang="ru-RU">
              <a:solidFill>
                <a:srgbClr val="04617B">
                  <a:shade val="90000"/>
                </a:srgbClr>
              </a:solidFill>
            </a:endParaRPr>
          </a:p>
        </p:txBody>
      </p:sp>
      <p:sp>
        <p:nvSpPr>
          <p:cNvPr id="4" name="Footer Placeholder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Slide Number Placeholder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7"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1436347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1271193979"/>
      </p:ext>
    </p:extLst>
  </p:cSld>
  <p:clrMapOvr>
    <a:masterClrMapping/>
  </p:clrMapOvr>
  <p:transition spd="slow" advClick="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Üres">
    <p:spTree>
      <p:nvGrpSpPr>
        <p:cNvPr id="1" name=""/>
        <p:cNvGrpSpPr/>
        <p:nvPr/>
      </p:nvGrpSpPr>
      <p:grpSpPr>
        <a:xfrm>
          <a:off x="0" y="0"/>
          <a:ext cx="0" cy="0"/>
          <a:chOff x="0" y="0"/>
          <a:chExt cx="0" cy="0"/>
        </a:xfrm>
      </p:grpSpPr>
      <p:pic>
        <p:nvPicPr>
          <p:cNvPr id="5" name="Picture 4"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2" name="Date Placeholder 1"/>
          <p:cNvSpPr>
            <a:spLocks noGrp="1"/>
          </p:cNvSpPr>
          <p:nvPr>
            <p:ph type="dt" sz="half" idx="10"/>
          </p:nvPr>
        </p:nvSpPr>
        <p:spPr/>
        <p:txBody>
          <a:bodyPr/>
          <a:lstStyle/>
          <a:p>
            <a:endParaRPr lang="ru-RU">
              <a:solidFill>
                <a:srgbClr val="04617B">
                  <a:shade val="90000"/>
                </a:srgbClr>
              </a:solidFill>
            </a:endParaRPr>
          </a:p>
        </p:txBody>
      </p:sp>
      <p:sp>
        <p:nvSpPr>
          <p:cNvPr id="3" name="Footer Placeholder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Slide Number Placeholder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6"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38574041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artalomrész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Content Placeholder 2"/>
          <p:cNvSpPr>
            <a:spLocks noGrp="1"/>
          </p:cNvSpPr>
          <p:nvPr>
            <p:ph idx="1"/>
          </p:nvPr>
        </p:nvSpPr>
        <p:spPr>
          <a:xfrm>
            <a:off x="3575050" y="273053"/>
            <a:ext cx="5111750" cy="585311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ru-RU" dirty="0"/>
          </a:p>
        </p:txBody>
      </p:sp>
      <p:sp>
        <p:nvSpPr>
          <p:cNvPr id="4" name="Text Placeholder 3"/>
          <p:cNvSpPr>
            <a:spLocks noGrp="1"/>
          </p:cNvSpPr>
          <p:nvPr>
            <p:ph type="body" sz="half" idx="2"/>
          </p:nvPr>
        </p:nvSpPr>
        <p:spPr>
          <a:xfrm>
            <a:off x="457202" y="1435101"/>
            <a:ext cx="3008313" cy="4691063"/>
          </a:xfrm>
        </p:spPr>
        <p:txBody>
          <a:bodyPr>
            <a:normAutofit/>
          </a:bodyPr>
          <a:lstStyle>
            <a:lvl1pPr marL="0" indent="0">
              <a:buNone/>
              <a:defRPr sz="1600">
                <a:latin typeface="Arial" pitchFamily="34" charset="0"/>
                <a:cs typeface="Arial" pitchFamily="34" charset="0"/>
              </a:defRPr>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457200" y="285728"/>
            <a:ext cx="3043230" cy="1143008"/>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418885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Kép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hu-HU" smtClean="0"/>
              <a:t>Kép beszúrásához kattintson az ikonra</a:t>
            </a:r>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1785918" y="4857760"/>
            <a:ext cx="5500726" cy="500066"/>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37713929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Címdia">
    <p:bg>
      <p:bgRef idx="1002">
        <a:schemeClr val="bg2"/>
      </p:bgRef>
    </p:bg>
    <p:spTree>
      <p:nvGrpSpPr>
        <p:cNvPr id="1" name=""/>
        <p:cNvGrpSpPr/>
        <p:nvPr/>
      </p:nvGrpSpPr>
      <p:grpSpPr>
        <a:xfrm>
          <a:off x="0" y="0"/>
          <a:ext cx="0" cy="0"/>
          <a:chOff x="0" y="0"/>
          <a:chExt cx="0" cy="0"/>
        </a:xfrm>
      </p:grpSpPr>
      <p:sp>
        <p:nvSpPr>
          <p:cNvPr id="9" name="Cím 8"/>
          <p:cNvSpPr>
            <a:spLocks noGrp="1"/>
          </p:cNvSpPr>
          <p:nvPr>
            <p:ph type="ctrTitle"/>
          </p:nvPr>
        </p:nvSpPr>
        <p:spPr>
          <a:xfrm>
            <a:off x="533400" y="1371600"/>
            <a:ext cx="7851648" cy="1828800"/>
          </a:xfrm>
          <a:ln>
            <a:noFill/>
          </a:ln>
        </p:spPr>
        <p:txBody>
          <a:bodyPr vert="horz" tIns="0" rIns="18285"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Alcím 16"/>
          <p:cNvSpPr>
            <a:spLocks noGrp="1"/>
          </p:cNvSpPr>
          <p:nvPr>
            <p:ph type="subTitle" idx="1"/>
          </p:nvPr>
        </p:nvSpPr>
        <p:spPr>
          <a:xfrm>
            <a:off x="533400" y="3228536"/>
            <a:ext cx="7854696" cy="1752600"/>
          </a:xfrm>
        </p:spPr>
        <p:txBody>
          <a:bodyPr lIns="0" rIns="18285"/>
          <a:lstStyle>
            <a:lvl1pPr marL="0" marR="45713" indent="0" algn="r">
              <a:buNone/>
              <a:defRPr>
                <a:solidFill>
                  <a:schemeClr val="tx1"/>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30" name="Dátum helye 29"/>
          <p:cNvSpPr>
            <a:spLocks noGrp="1"/>
          </p:cNvSpPr>
          <p:nvPr>
            <p:ph type="dt" sz="half" idx="10"/>
          </p:nvPr>
        </p:nvSpPr>
        <p:spPr/>
        <p:txBody>
          <a:bodyPr/>
          <a:lstStyle/>
          <a:p>
            <a:endParaRPr lang="ru-RU">
              <a:solidFill>
                <a:srgbClr val="DBF5F9">
                  <a:shade val="90000"/>
                </a:srgbClr>
              </a:solidFill>
            </a:endParaRPr>
          </a:p>
        </p:txBody>
      </p:sp>
      <p:sp>
        <p:nvSpPr>
          <p:cNvPr id="19" name="Élőláb helye 18"/>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27" name="Dia számának helye 26"/>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1346124327"/>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4144574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zakaszfejléc">
    <p:bg>
      <p:bgRef idx="1002">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1"/>
          </p:nvPr>
        </p:nvSpPr>
        <p:spPr>
          <a:xfrm>
            <a:off x="530352" y="2704664"/>
            <a:ext cx="7772400" cy="1509712"/>
          </a:xfrm>
        </p:spPr>
        <p:txBody>
          <a:bodyPr lIns="45713" rIns="45713"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ru-RU">
              <a:solidFill>
                <a:srgbClr val="DBF5F9">
                  <a:shade val="90000"/>
                </a:srgbClr>
              </a:solidFill>
            </a:endParaRPr>
          </a:p>
        </p:txBody>
      </p:sp>
      <p:sp>
        <p:nvSpPr>
          <p:cNvPr id="5" name="Élőláb helye 4"/>
          <p:cNvSpPr>
            <a:spLocks noGrp="1"/>
          </p:cNvSpPr>
          <p:nvPr>
            <p:ph type="ftr" sz="quarter" idx="11"/>
          </p:nvPr>
        </p:nvSpPr>
        <p:spPr/>
        <p:txBody>
          <a:bodyPr/>
          <a:lstStyle/>
          <a:p>
            <a:r>
              <a:rPr lang="hu-HU" smtClean="0">
                <a:solidFill>
                  <a:srgbClr val="DBF5F9">
                    <a:shade val="90000"/>
                  </a:srgbClr>
                </a:solidFill>
              </a:rPr>
              <a:t>Nagykanizsa - Bölcsődék Napja 2015</a:t>
            </a:r>
            <a:endParaRPr lang="ru-RU">
              <a:solidFill>
                <a:srgbClr val="DBF5F9">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DBF5F9">
                    <a:shade val="90000"/>
                  </a:srgbClr>
                </a:solidFill>
              </a:rPr>
              <a:pPr/>
              <a:t>‹#›</a:t>
            </a:fld>
            <a:endParaRPr lang="ru-RU">
              <a:solidFill>
                <a:srgbClr val="DBF5F9">
                  <a:shade val="90000"/>
                </a:srgbClr>
              </a:solidFill>
            </a:endParaRPr>
          </a:p>
        </p:txBody>
      </p:sp>
    </p:spTree>
    <p:extLst>
      <p:ext uri="{BB962C8B-B14F-4D97-AF65-F5344CB8AC3E}">
        <p14:creationId xmlns:p14="http://schemas.microsoft.com/office/powerpoint/2010/main" val="4007673603"/>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6260853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tIns="45713" anchor="b"/>
          <a:lstStyle>
            <a:lvl1pPr>
              <a:defRPr/>
            </a:lvl1pPr>
          </a:lstStyle>
          <a:p>
            <a:r>
              <a:rPr kumimoji="0" lang="hu-HU" smtClean="0"/>
              <a:t>Mintacím szerkesztése</a:t>
            </a:r>
            <a:endParaRPr kumimoji="0" lang="en-US"/>
          </a:p>
        </p:txBody>
      </p:sp>
      <p:sp>
        <p:nvSpPr>
          <p:cNvPr id="3" name="Szöveg helye 2"/>
          <p:cNvSpPr>
            <a:spLocks noGrp="1"/>
          </p:cNvSpPr>
          <p:nvPr>
            <p:ph type="body" idx="1"/>
          </p:nvPr>
        </p:nvSpPr>
        <p:spPr>
          <a:xfrm>
            <a:off x="457200" y="1855248"/>
            <a:ext cx="4040188" cy="659352"/>
          </a:xfrm>
        </p:spPr>
        <p:txBody>
          <a:bodyPr lIns="45713" tIns="0" rIns="45713"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645026" y="1859759"/>
            <a:ext cx="4041775" cy="654843"/>
          </a:xfrm>
        </p:spPr>
        <p:txBody>
          <a:bodyPr lIns="45713" tIns="0" rIns="45713"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p>
            <a:endParaRPr lang="ru-RU">
              <a:solidFill>
                <a:srgbClr val="04617B">
                  <a:shade val="90000"/>
                </a:srgbClr>
              </a:solidFill>
            </a:endParaRPr>
          </a:p>
        </p:txBody>
      </p:sp>
      <p:sp>
        <p:nvSpPr>
          <p:cNvPr id="8" name="Élőláb helye 7"/>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9" name="Dia számának helye 8"/>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1074342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vert="horz" tIns="45713"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endParaRPr lang="ru-RU">
              <a:solidFill>
                <a:srgbClr val="04617B">
                  <a:shade val="90000"/>
                </a:srgbClr>
              </a:solidFill>
            </a:endParaRPr>
          </a:p>
        </p:txBody>
      </p:sp>
      <p:sp>
        <p:nvSpPr>
          <p:cNvPr id="4" name="Élőláb helye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Dia számának helye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4952311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ru-RU">
              <a:solidFill>
                <a:srgbClr val="04617B">
                  <a:shade val="90000"/>
                </a:srgbClr>
              </a:solidFill>
            </a:endParaRPr>
          </a:p>
        </p:txBody>
      </p:sp>
      <p:sp>
        <p:nvSpPr>
          <p:cNvPr id="3" name="Élőláb helye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Dia számának helye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555086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189" y="4406802"/>
            <a:ext cx="7772176" cy="1361777"/>
          </a:xfrm>
        </p:spPr>
        <p:txBody>
          <a:bodyPr anchor="t"/>
          <a:lstStyle>
            <a:lvl1pPr algn="l">
              <a:defRPr sz="2800" b="1" cap="all"/>
            </a:lvl1pPr>
          </a:lstStyle>
          <a:p>
            <a:r>
              <a:rPr lang="hu-HU" smtClean="0"/>
              <a:t>Mintacím szerkesztése</a:t>
            </a:r>
            <a:endParaRPr lang="hu-HU"/>
          </a:p>
        </p:txBody>
      </p:sp>
      <p:sp>
        <p:nvSpPr>
          <p:cNvPr id="3" name="Szöveg helye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hu-HU" smtClean="0"/>
              <a:t>Mintaszöveg szerkesztése</a:t>
            </a:r>
          </a:p>
        </p:txBody>
      </p:sp>
    </p:spTree>
    <p:extLst>
      <p:ext uri="{BB962C8B-B14F-4D97-AF65-F5344CB8AC3E}">
        <p14:creationId xmlns:p14="http://schemas.microsoft.com/office/powerpoint/2010/main" val="3684872621"/>
      </p:ext>
    </p:extLst>
  </p:cSld>
  <p:clrMapOvr>
    <a:masterClrMapping/>
  </p:clrMapOvr>
  <p:transition spd="slow" advClick="0"/>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2"/>
          </p:nvPr>
        </p:nvSpPr>
        <p:spPr>
          <a:xfrm>
            <a:off x="685800" y="1676400"/>
            <a:ext cx="2743200" cy="4572000"/>
          </a:xfrm>
        </p:spPr>
        <p:txBody>
          <a:bodyPr lIns="18285" rIns="18285"/>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6122898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Egy sarkán kerekítve levágott téglalap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12" name="Derékszögű háromszög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25" tIns="45713" rIns="91425" bIns="45713" rtlCol="0" anchor="ctr"/>
          <a:lstStyle/>
          <a:p>
            <a:pPr algn="ctr" fontAlgn="auto">
              <a:spcBef>
                <a:spcPts val="0"/>
              </a:spcBef>
              <a:spcAft>
                <a:spcPts val="0"/>
              </a:spcAft>
            </a:pPr>
            <a:endParaRPr lang="en-US" sz="1800">
              <a:solidFill>
                <a:prstClr val="white"/>
              </a:solidFill>
            </a:endParaRPr>
          </a:p>
        </p:txBody>
      </p:sp>
      <p:sp>
        <p:nvSpPr>
          <p:cNvPr id="2" name="Cím 1"/>
          <p:cNvSpPr>
            <a:spLocks noGrp="1"/>
          </p:cNvSpPr>
          <p:nvPr>
            <p:ph type="title"/>
          </p:nvPr>
        </p:nvSpPr>
        <p:spPr>
          <a:xfrm>
            <a:off x="609600" y="1176999"/>
            <a:ext cx="2212848" cy="1582621"/>
          </a:xfrm>
        </p:spPr>
        <p:txBody>
          <a:bodyPr vert="horz" lIns="45713" tIns="45713" rIns="45713" bIns="45713" anchor="b"/>
          <a:lstStyle>
            <a:lvl1pPr algn="l">
              <a:buNone/>
              <a:defRPr sz="2000" b="1">
                <a:solidFill>
                  <a:schemeClr val="tx2"/>
                </a:solidFill>
              </a:defRPr>
            </a:lvl1pPr>
          </a:lstStyle>
          <a:p>
            <a:r>
              <a:rPr kumimoji="0" lang="hu-HU" smtClean="0"/>
              <a:t>Mintacím szerkesztése</a:t>
            </a:r>
            <a:endParaRPr kumimoji="0" lang="en-US"/>
          </a:p>
        </p:txBody>
      </p:sp>
      <p:sp>
        <p:nvSpPr>
          <p:cNvPr id="4" name="Szöveg helye 3"/>
          <p:cNvSpPr>
            <a:spLocks noGrp="1"/>
          </p:cNvSpPr>
          <p:nvPr>
            <p:ph type="body" sz="half" idx="2"/>
          </p:nvPr>
        </p:nvSpPr>
        <p:spPr>
          <a:xfrm>
            <a:off x="609601" y="2828785"/>
            <a:ext cx="2209800" cy="2179320"/>
          </a:xfrm>
        </p:spPr>
        <p:txBody>
          <a:bodyPr lIns="63999" rIns="45713" bIns="45713"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ru-RU">
              <a:solidFill>
                <a:srgbClr val="04617B">
                  <a:shade val="90000"/>
                </a:srgbClr>
              </a:solidFill>
            </a:endParaRPr>
          </a:p>
        </p:txBody>
      </p:sp>
      <p:sp>
        <p:nvSpPr>
          <p:cNvPr id="6" name="Élőláb helye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Dia számának helye 6"/>
          <p:cNvSpPr>
            <a:spLocks noGrp="1"/>
          </p:cNvSpPr>
          <p:nvPr>
            <p:ph type="sldNum" sz="quarter" idx="12"/>
          </p:nvPr>
        </p:nvSpPr>
        <p:spPr>
          <a:xfrm>
            <a:off x="8077200" y="6356353"/>
            <a:ext cx="609600" cy="365125"/>
          </a:xfrm>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3" name="Kép hely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Szabadkézi sokszög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11" name="Szabadkézi sokszög 10"/>
          <p:cNvSpPr>
            <a:spLocks/>
          </p:cNvSpPr>
          <p:nvPr/>
        </p:nvSpPr>
        <p:spPr bwMode="auto">
          <a:xfrm flipV="1">
            <a:off x="4381500" y="62198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Tree>
    <p:extLst>
      <p:ext uri="{BB962C8B-B14F-4D97-AF65-F5344CB8AC3E}">
        <p14:creationId xmlns:p14="http://schemas.microsoft.com/office/powerpoint/2010/main" val="5780939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64590270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914404"/>
            <a:ext cx="2057400" cy="5211763"/>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914404"/>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ru-RU">
              <a:solidFill>
                <a:srgbClr val="04617B">
                  <a:shade val="90000"/>
                </a:srgbClr>
              </a:solidFill>
            </a:endParaRPr>
          </a:p>
        </p:txBody>
      </p:sp>
      <p:sp>
        <p:nvSpPr>
          <p:cNvPr id="5" name="Élőláb helye 4"/>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6" name="Dia számának helye 5"/>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261078758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Csak cím">
    <p:spTree>
      <p:nvGrpSpPr>
        <p:cNvPr id="1" name=""/>
        <p:cNvGrpSpPr/>
        <p:nvPr/>
      </p:nvGrpSpPr>
      <p:grpSpPr>
        <a:xfrm>
          <a:off x="0" y="0"/>
          <a:ext cx="0" cy="0"/>
          <a:chOff x="0" y="0"/>
          <a:chExt cx="0" cy="0"/>
        </a:xfrm>
      </p:grpSpPr>
      <p:pic>
        <p:nvPicPr>
          <p:cNvPr id="6" name="Picture 5"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Date Placeholder 2"/>
          <p:cNvSpPr>
            <a:spLocks noGrp="1"/>
          </p:cNvSpPr>
          <p:nvPr>
            <p:ph type="dt" sz="half" idx="10"/>
          </p:nvPr>
        </p:nvSpPr>
        <p:spPr/>
        <p:txBody>
          <a:bodyPr/>
          <a:lstStyle/>
          <a:p>
            <a:endParaRPr lang="ru-RU">
              <a:solidFill>
                <a:srgbClr val="04617B">
                  <a:shade val="90000"/>
                </a:srgbClr>
              </a:solidFill>
            </a:endParaRPr>
          </a:p>
        </p:txBody>
      </p:sp>
      <p:sp>
        <p:nvSpPr>
          <p:cNvPr id="4" name="Footer Placeholder 3"/>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5" name="Slide Number Placeholder 4"/>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7"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29505685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Üres">
    <p:spTree>
      <p:nvGrpSpPr>
        <p:cNvPr id="1" name=""/>
        <p:cNvGrpSpPr/>
        <p:nvPr/>
      </p:nvGrpSpPr>
      <p:grpSpPr>
        <a:xfrm>
          <a:off x="0" y="0"/>
          <a:ext cx="0" cy="0"/>
          <a:chOff x="0" y="0"/>
          <a:chExt cx="0" cy="0"/>
        </a:xfrm>
      </p:grpSpPr>
      <p:pic>
        <p:nvPicPr>
          <p:cNvPr id="5" name="Picture 4"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2" name="Date Placeholder 1"/>
          <p:cNvSpPr>
            <a:spLocks noGrp="1"/>
          </p:cNvSpPr>
          <p:nvPr>
            <p:ph type="dt" sz="half" idx="10"/>
          </p:nvPr>
        </p:nvSpPr>
        <p:spPr/>
        <p:txBody>
          <a:bodyPr/>
          <a:lstStyle/>
          <a:p>
            <a:endParaRPr lang="ru-RU">
              <a:solidFill>
                <a:srgbClr val="04617B">
                  <a:shade val="90000"/>
                </a:srgbClr>
              </a:solidFill>
            </a:endParaRPr>
          </a:p>
        </p:txBody>
      </p:sp>
      <p:sp>
        <p:nvSpPr>
          <p:cNvPr id="3" name="Footer Placeholder 2"/>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4" name="Slide Number Placeholder 3"/>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6" name="Title 1"/>
          <p:cNvSpPr>
            <a:spLocks noGrp="1"/>
          </p:cNvSpPr>
          <p:nvPr>
            <p:ph type="title"/>
          </p:nvPr>
        </p:nvSpPr>
        <p:spPr>
          <a:xfrm>
            <a:off x="457200" y="274638"/>
            <a:ext cx="8229600" cy="1143000"/>
          </a:xfrm>
        </p:spPr>
        <p:txBody>
          <a:bodyPr/>
          <a:lstStyle>
            <a:lvl1pPr algn="l">
              <a:defRPr sz="4100" b="1">
                <a:solidFill>
                  <a:srgbClr val="003399"/>
                </a:solidFill>
                <a:latin typeface="Trebuchet MS" pitchFamily="34" charset="0"/>
              </a:defRPr>
            </a:lvl1pPr>
          </a:lstStyle>
          <a:p>
            <a:r>
              <a:rPr lang="hu-HU" smtClean="0"/>
              <a:t>Mintacím szerkesztése</a:t>
            </a:r>
            <a:endParaRPr lang="ru-RU" dirty="0"/>
          </a:p>
        </p:txBody>
      </p:sp>
    </p:spTree>
    <p:extLst>
      <p:ext uri="{BB962C8B-B14F-4D97-AF65-F5344CB8AC3E}">
        <p14:creationId xmlns:p14="http://schemas.microsoft.com/office/powerpoint/2010/main" val="39580432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artalomrész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Content Placeholder 2"/>
          <p:cNvSpPr>
            <a:spLocks noGrp="1"/>
          </p:cNvSpPr>
          <p:nvPr>
            <p:ph idx="1"/>
          </p:nvPr>
        </p:nvSpPr>
        <p:spPr>
          <a:xfrm>
            <a:off x="3575050" y="273053"/>
            <a:ext cx="5111750" cy="585311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ru-RU" dirty="0"/>
          </a:p>
        </p:txBody>
      </p:sp>
      <p:sp>
        <p:nvSpPr>
          <p:cNvPr id="4" name="Text Placeholder 3"/>
          <p:cNvSpPr>
            <a:spLocks noGrp="1"/>
          </p:cNvSpPr>
          <p:nvPr>
            <p:ph type="body" sz="half" idx="2"/>
          </p:nvPr>
        </p:nvSpPr>
        <p:spPr>
          <a:xfrm>
            <a:off x="457202" y="1435101"/>
            <a:ext cx="3008313" cy="4691063"/>
          </a:xfrm>
        </p:spPr>
        <p:txBody>
          <a:bodyPr>
            <a:normAutofit/>
          </a:bodyPr>
          <a:lstStyle>
            <a:lvl1pPr marL="0" indent="0">
              <a:buNone/>
              <a:defRPr sz="1600">
                <a:latin typeface="Arial" pitchFamily="34" charset="0"/>
                <a:cs typeface="Arial" pitchFamily="34" charset="0"/>
              </a:defRPr>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457200" y="285728"/>
            <a:ext cx="3043230" cy="1143008"/>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18399423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Kép képaláírással">
    <p:spTree>
      <p:nvGrpSpPr>
        <p:cNvPr id="1" name=""/>
        <p:cNvGrpSpPr/>
        <p:nvPr/>
      </p:nvGrpSpPr>
      <p:grpSpPr>
        <a:xfrm>
          <a:off x="0" y="0"/>
          <a:ext cx="0" cy="0"/>
          <a:chOff x="0" y="0"/>
          <a:chExt cx="0" cy="0"/>
        </a:xfrm>
      </p:grpSpPr>
      <p:pic>
        <p:nvPicPr>
          <p:cNvPr id="8" name="Picture 7" descr="xmas1_second.png"/>
          <p:cNvPicPr>
            <a:picLocks noChangeAspect="1"/>
          </p:cNvPicPr>
          <p:nvPr userDrawn="1"/>
        </p:nvPicPr>
        <p:blipFill>
          <a:blip r:embed="rId2" cstate="print"/>
          <a:stretch>
            <a:fillRect/>
          </a:stretch>
        </p:blipFill>
        <p:spPr>
          <a:xfrm>
            <a:off x="0" y="4750594"/>
            <a:ext cx="9144000" cy="2107406"/>
          </a:xfrm>
          <a:prstGeom prst="rect">
            <a:avLst/>
          </a:prstGeom>
        </p:spPr>
      </p:pic>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hu-HU" smtClean="0"/>
              <a:t>Kép beszúrásához kattintson az ikonra</a:t>
            </a:r>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r>
              <a:rPr lang="hu-HU" smtClean="0">
                <a:solidFill>
                  <a:srgbClr val="04617B">
                    <a:shade val="90000"/>
                  </a:srgbClr>
                </a:solidFill>
              </a:rPr>
              <a:t>Nagykanizsa - Bölcsődék Napja 2015</a:t>
            </a:r>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1B4883ED-C4EE-4629-B4DF-4BC0CF7D5359}" type="slidenum">
              <a:rPr lang="ru-RU" smtClean="0">
                <a:solidFill>
                  <a:srgbClr val="04617B">
                    <a:shade val="90000"/>
                  </a:srgbClr>
                </a:solidFill>
              </a:rPr>
              <a:pPr/>
              <a:t>‹#›</a:t>
            </a:fld>
            <a:endParaRPr lang="ru-RU">
              <a:solidFill>
                <a:srgbClr val="04617B">
                  <a:shade val="90000"/>
                </a:srgbClr>
              </a:solidFill>
            </a:endParaRPr>
          </a:p>
        </p:txBody>
      </p:sp>
      <p:sp>
        <p:nvSpPr>
          <p:cNvPr id="9" name="Text Placeholder 2"/>
          <p:cNvSpPr>
            <a:spLocks noGrp="1"/>
          </p:cNvSpPr>
          <p:nvPr>
            <p:ph type="body" idx="13"/>
          </p:nvPr>
        </p:nvSpPr>
        <p:spPr>
          <a:xfrm>
            <a:off x="1785918" y="4857760"/>
            <a:ext cx="5500726" cy="500066"/>
          </a:xfrm>
        </p:spPr>
        <p:txBody>
          <a:bodyPr wrap="square" anchor="b" anchorCtr="0">
            <a:noAutofit/>
          </a:bodyPr>
          <a:lstStyle>
            <a:lvl1pPr marL="0" indent="0">
              <a:buNone/>
              <a:defRPr sz="2000" b="1">
                <a:solidFill>
                  <a:srgbClr val="003399"/>
                </a:solidFill>
                <a:latin typeface="Trebuchet MS" pitchFamily="34" charset="0"/>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hu-HU" smtClean="0"/>
              <a:t>Mintaszöveg szerkesztése</a:t>
            </a:r>
          </a:p>
        </p:txBody>
      </p:sp>
    </p:spTree>
    <p:extLst>
      <p:ext uri="{BB962C8B-B14F-4D97-AF65-F5344CB8AC3E}">
        <p14:creationId xmlns:p14="http://schemas.microsoft.com/office/powerpoint/2010/main" val="60102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6"/>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522050E-ADD6-4800-AC0D-2ABAF79166F4}"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9318787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40650" y="5516564"/>
            <a:ext cx="21431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14C9587-4041-48BA-AD08-10AA423E3D09}" type="slidenum">
              <a:rPr lang="hu-HU">
                <a:solidFill>
                  <a:srgbClr val="000000"/>
                </a:solidFill>
              </a:rPr>
              <a:pPr>
                <a:defRPr/>
              </a:pPr>
              <a:t>‹#›</a:t>
            </a:fld>
            <a:endParaRPr lang="hu-HU" dirty="0">
              <a:solidFill>
                <a:srgbClr val="000000"/>
              </a:solidFill>
            </a:endParaRPr>
          </a:p>
        </p:txBody>
      </p:sp>
    </p:spTree>
    <p:extLst>
      <p:ext uri="{BB962C8B-B14F-4D97-AF65-F5344CB8AC3E}">
        <p14:creationId xmlns:p14="http://schemas.microsoft.com/office/powerpoint/2010/main" val="3618238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53641" y="1946679"/>
            <a:ext cx="3964781"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25578" y="1946679"/>
            <a:ext cx="3964781"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2799529462"/>
      </p:ext>
    </p:extLst>
  </p:cSld>
  <p:clrMapOvr>
    <a:masterClrMapping/>
  </p:clrMapOvr>
  <p:transition spd="slow" advClick="0"/>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9"/>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6B5B80B-5302-402D-BE9F-26385C8A5BB3}"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684397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EBE1C01-A3AB-46AF-B6F0-28A5639E5296}"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6142981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8"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EC2E9C6-6F27-4E94-839E-71253C03669A}"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2974361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4"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69A7C0E-C8B2-45E7-A21D-C3FD559B47F4}"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580050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3"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F315429-CC96-4F6D-8CBB-7BE433C80FE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5613051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2"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6876FCA-0052-43BE-AF0B-5F231722530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0236418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r>
              <a:rPr lang="hu-HU" noProof="0" smtClean="0"/>
              <a:t>Kép beszúrásához kattintson az ikonra</a:t>
            </a:r>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8EA9E4-4180-46B2-B0B7-549540D7DDC2}"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1149430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95261DC-790D-4588-88E4-C71EDE8E30F0}"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0438453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47"/>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47"/>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xfrm>
            <a:off x="3124201" y="6245225"/>
            <a:ext cx="2895600" cy="476250"/>
          </a:xfrm>
          <a:prstGeom prst="rect">
            <a:avLst/>
          </a:prstGeom>
        </p:spPr>
        <p:txBody>
          <a:bodyPr lIns="91397" tIns="45699" rIns="91397" bIns="45699"/>
          <a:lstStyle>
            <a:lvl1pPr>
              <a:defRPr>
                <a:cs typeface="+mn-cs"/>
              </a:defRPr>
            </a:lvl1pPr>
          </a:lstStyle>
          <a:p>
            <a:pPr>
              <a:defRPr/>
            </a:pPr>
            <a:r>
              <a:rPr lang="hu-HU" smtClean="0">
                <a:solidFill>
                  <a:srgbClr val="000000"/>
                </a:solidFill>
              </a:rPr>
              <a:t>Nagykanizsa - Bölcsődék Napja 2015</a:t>
            </a:r>
            <a:endParaRPr lang="hu-H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019EBA7-AE5E-451B-A6D0-BFD7B3579E1B}"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67775712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354" y="2130848"/>
            <a:ext cx="7773293" cy="1470049"/>
          </a:xfrm>
        </p:spPr>
        <p:txBody>
          <a:bodyPr/>
          <a:lstStyle/>
          <a:p>
            <a:r>
              <a:rPr lang="hu-HU" smtClean="0"/>
              <a:t>Mintacím szerkesztése</a:t>
            </a:r>
            <a:endParaRPr lang="hu-HU"/>
          </a:p>
        </p:txBody>
      </p:sp>
      <p:sp>
        <p:nvSpPr>
          <p:cNvPr id="3" name="Alcím 2"/>
          <p:cNvSpPr>
            <a:spLocks noGrp="1"/>
          </p:cNvSpPr>
          <p:nvPr>
            <p:ph type="subTitle" idx="1"/>
          </p:nvPr>
        </p:nvSpPr>
        <p:spPr>
          <a:xfrm>
            <a:off x="1371824" y="3886656"/>
            <a:ext cx="6400354" cy="1752451"/>
          </a:xfrm>
        </p:spPr>
        <p:txBody>
          <a:bodyPr/>
          <a:lstStyle>
            <a:lvl1pPr marL="0" indent="0" algn="ctr">
              <a:buNone/>
              <a:defRPr/>
            </a:lvl1pPr>
            <a:lvl2pPr marL="321308" indent="0" algn="ctr">
              <a:buNone/>
              <a:defRPr/>
            </a:lvl2pPr>
            <a:lvl3pPr marL="642618" indent="0" algn="ctr">
              <a:buNone/>
              <a:defRPr/>
            </a:lvl3pPr>
            <a:lvl4pPr marL="963925" indent="0" algn="ctr">
              <a:buNone/>
              <a:defRPr/>
            </a:lvl4pPr>
            <a:lvl5pPr marL="1285237" indent="0" algn="ctr">
              <a:buNone/>
              <a:defRPr/>
            </a:lvl5pPr>
            <a:lvl6pPr marL="1606546" indent="0" algn="ctr">
              <a:buNone/>
              <a:defRPr/>
            </a:lvl6pPr>
            <a:lvl7pPr marL="1927855" indent="0" algn="ctr">
              <a:buNone/>
              <a:defRPr/>
            </a:lvl7pPr>
            <a:lvl8pPr marL="2249166" indent="0" algn="ctr">
              <a:buNone/>
              <a:defRPr/>
            </a:lvl8pPr>
            <a:lvl9pPr marL="2570475" indent="0" algn="ctr">
              <a:buNone/>
              <a:defRPr/>
            </a:lvl9pPr>
          </a:lstStyle>
          <a:p>
            <a:r>
              <a:rPr lang="hu-HU" smtClean="0"/>
              <a:t>Alcím mintájának szerkesztése</a:t>
            </a:r>
            <a:endParaRPr lang="hu-HU"/>
          </a:p>
        </p:txBody>
      </p:sp>
    </p:spTree>
    <p:extLst>
      <p:ext uri="{BB962C8B-B14F-4D97-AF65-F5344CB8AC3E}">
        <p14:creationId xmlns:p14="http://schemas.microsoft.com/office/powerpoint/2010/main" val="3170424614"/>
      </p:ext>
    </p:extLst>
  </p:cSld>
  <p:clrMapOvr>
    <a:masterClrMapping/>
  </p:clrMapOvr>
  <p:transition spd="slow"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647" y="274588"/>
            <a:ext cx="8228707"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hu-HU" smtClean="0"/>
              <a:t>Mintaszöveg szerkesztése</a:t>
            </a:r>
          </a:p>
        </p:txBody>
      </p:sp>
      <p:sp>
        <p:nvSpPr>
          <p:cNvPr id="4" name="Tartalom helye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hu-HU" smtClean="0"/>
              <a:t>Mintaszöveg szerkesztése</a:t>
            </a:r>
          </a:p>
        </p:txBody>
      </p:sp>
      <p:sp>
        <p:nvSpPr>
          <p:cNvPr id="6" name="Tartalom helye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2779915894"/>
      </p:ext>
    </p:extLst>
  </p:cSld>
  <p:clrMapOvr>
    <a:masterClrMapping/>
  </p:clrMapOvr>
  <p:transition spd="slow" advClick="0"/>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708351666"/>
      </p:ext>
    </p:extLst>
  </p:cSld>
  <p:clrMapOvr>
    <a:masterClrMapping/>
  </p:clrMapOvr>
  <p:transition spd="slow" advClick="0"/>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189" y="4406802"/>
            <a:ext cx="7772176" cy="1361777"/>
          </a:xfrm>
        </p:spPr>
        <p:txBody>
          <a:bodyPr anchor="t"/>
          <a:lstStyle>
            <a:lvl1pPr algn="l">
              <a:defRPr sz="2800" b="1" cap="all"/>
            </a:lvl1pPr>
          </a:lstStyle>
          <a:p>
            <a:r>
              <a:rPr lang="hu-HU" smtClean="0"/>
              <a:t>Mintacím szerkesztése</a:t>
            </a:r>
            <a:endParaRPr lang="hu-HU"/>
          </a:p>
        </p:txBody>
      </p:sp>
      <p:sp>
        <p:nvSpPr>
          <p:cNvPr id="3" name="Szöveg helye 2"/>
          <p:cNvSpPr>
            <a:spLocks noGrp="1"/>
          </p:cNvSpPr>
          <p:nvPr>
            <p:ph type="body" idx="1"/>
          </p:nvPr>
        </p:nvSpPr>
        <p:spPr>
          <a:xfrm>
            <a:off x="722189" y="2906613"/>
            <a:ext cx="7772176" cy="1500188"/>
          </a:xfrm>
        </p:spPr>
        <p:txBody>
          <a:bodyPr anchor="b"/>
          <a:lstStyle>
            <a:lvl1pPr marL="0" indent="0">
              <a:buNone/>
              <a:defRPr sz="1400"/>
            </a:lvl1pPr>
            <a:lvl2pPr marL="321308" indent="0">
              <a:buNone/>
              <a:defRPr sz="1300"/>
            </a:lvl2pPr>
            <a:lvl3pPr marL="642618" indent="0">
              <a:buNone/>
              <a:defRPr sz="1100"/>
            </a:lvl3pPr>
            <a:lvl4pPr marL="963925" indent="0">
              <a:buNone/>
              <a:defRPr sz="1000"/>
            </a:lvl4pPr>
            <a:lvl5pPr marL="1285237" indent="0">
              <a:buNone/>
              <a:defRPr sz="1000"/>
            </a:lvl5pPr>
            <a:lvl6pPr marL="1606546" indent="0">
              <a:buNone/>
              <a:defRPr sz="1000"/>
            </a:lvl6pPr>
            <a:lvl7pPr marL="1927855" indent="0">
              <a:buNone/>
              <a:defRPr sz="1000"/>
            </a:lvl7pPr>
            <a:lvl8pPr marL="2249166" indent="0">
              <a:buNone/>
              <a:defRPr sz="1000"/>
            </a:lvl8pPr>
            <a:lvl9pPr marL="2570475" indent="0">
              <a:buNone/>
              <a:defRPr sz="1000"/>
            </a:lvl9pPr>
          </a:lstStyle>
          <a:p>
            <a:pPr lvl="0"/>
            <a:r>
              <a:rPr lang="hu-HU" smtClean="0"/>
              <a:t>Mintaszöveg szerkesztése</a:t>
            </a:r>
          </a:p>
        </p:txBody>
      </p:sp>
    </p:spTree>
    <p:extLst>
      <p:ext uri="{BB962C8B-B14F-4D97-AF65-F5344CB8AC3E}">
        <p14:creationId xmlns:p14="http://schemas.microsoft.com/office/powerpoint/2010/main" val="1371681155"/>
      </p:ext>
    </p:extLst>
  </p:cSld>
  <p:clrMapOvr>
    <a:masterClrMapping/>
  </p:clrMapOvr>
  <p:transition spd="slow" advClick="0"/>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53641" y="1946681"/>
            <a:ext cx="3964781"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25578" y="1946681"/>
            <a:ext cx="3964781"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777407724"/>
      </p:ext>
    </p:extLst>
  </p:cSld>
  <p:clrMapOvr>
    <a:masterClrMapping/>
  </p:clrMapOvr>
  <p:transition spd="slow" advClick="0"/>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647" y="274588"/>
            <a:ext cx="8228707"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647" y="1534791"/>
            <a:ext cx="4039568" cy="639589"/>
          </a:xfrm>
        </p:spPr>
        <p:txBody>
          <a:bodyPr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hu-HU" smtClean="0"/>
              <a:t>Mintaszöveg szerkesztése</a:t>
            </a:r>
          </a:p>
        </p:txBody>
      </p:sp>
      <p:sp>
        <p:nvSpPr>
          <p:cNvPr id="4" name="Tartalom helye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4555" y="1534791"/>
            <a:ext cx="4041799" cy="639589"/>
          </a:xfrm>
        </p:spPr>
        <p:txBody>
          <a:bodyPr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hu-HU" smtClean="0"/>
              <a:t>Mintaszöveg szerkesztése</a:t>
            </a:r>
          </a:p>
        </p:txBody>
      </p:sp>
      <p:sp>
        <p:nvSpPr>
          <p:cNvPr id="6" name="Tartalom helye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1054629577"/>
      </p:ext>
    </p:extLst>
  </p:cSld>
  <p:clrMapOvr>
    <a:masterClrMapping/>
  </p:clrMapOvr>
  <p:transition spd="slow" advClick="0"/>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Tree>
    <p:extLst>
      <p:ext uri="{BB962C8B-B14F-4D97-AF65-F5344CB8AC3E}">
        <p14:creationId xmlns:p14="http://schemas.microsoft.com/office/powerpoint/2010/main" val="502114934"/>
      </p:ext>
    </p:extLst>
  </p:cSld>
  <p:clrMapOvr>
    <a:masterClrMapping/>
  </p:clrMapOvr>
  <p:transition spd="slow" advClick="0"/>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656" y="273482"/>
            <a:ext cx="3008189" cy="1161975"/>
          </a:xfrm>
        </p:spPr>
        <p:txBody>
          <a:bodyPr anchor="b"/>
          <a:lstStyle>
            <a:lvl1pPr algn="l">
              <a:defRPr sz="1400" b="1"/>
            </a:lvl1pPr>
          </a:lstStyle>
          <a:p>
            <a:r>
              <a:rPr lang="hu-HU" smtClean="0"/>
              <a:t>Mintacím szerkesztése</a:t>
            </a:r>
            <a:endParaRPr lang="hu-HU"/>
          </a:p>
        </p:txBody>
      </p:sp>
      <p:sp>
        <p:nvSpPr>
          <p:cNvPr id="3" name="Tartalom helye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656" y="1435448"/>
            <a:ext cx="3008189" cy="4690318"/>
          </a:xfrm>
        </p:spPr>
        <p:txBody>
          <a:bodyPr/>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hu-HU" smtClean="0"/>
              <a:t>Mintaszöveg szerkesztése</a:t>
            </a:r>
          </a:p>
        </p:txBody>
      </p:sp>
    </p:spTree>
    <p:extLst>
      <p:ext uri="{BB962C8B-B14F-4D97-AF65-F5344CB8AC3E}">
        <p14:creationId xmlns:p14="http://schemas.microsoft.com/office/powerpoint/2010/main" val="2015656139"/>
      </p:ext>
    </p:extLst>
  </p:cSld>
  <p:clrMapOvr>
    <a:masterClrMapping/>
  </p:clrMapOvr>
  <p:transition spd="slow" advClick="0"/>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644" y="4800824"/>
            <a:ext cx="5486177" cy="567035"/>
          </a:xfrm>
        </p:spPr>
        <p:txBody>
          <a:bodyPr anchor="b"/>
          <a:lstStyle>
            <a:lvl1pPr algn="l">
              <a:defRPr sz="1400" b="1"/>
            </a:lvl1pPr>
          </a:lstStyle>
          <a:p>
            <a:r>
              <a:rPr lang="hu-HU" smtClean="0"/>
              <a:t>Mintacím szerkesztése</a:t>
            </a:r>
            <a:endParaRPr lang="hu-HU"/>
          </a:p>
        </p:txBody>
      </p:sp>
      <p:sp>
        <p:nvSpPr>
          <p:cNvPr id="3" name="Kép helye 2"/>
          <p:cNvSpPr>
            <a:spLocks noGrp="1"/>
          </p:cNvSpPr>
          <p:nvPr>
            <p:ph type="pic" idx="1"/>
          </p:nvPr>
        </p:nvSpPr>
        <p:spPr>
          <a:xfrm>
            <a:off x="1792644" y="612800"/>
            <a:ext cx="5486177" cy="4114354"/>
          </a:xfrm>
        </p:spPr>
        <p:txBody>
          <a:bodyPr/>
          <a:lstStyle>
            <a:lvl1pPr marL="0" indent="0">
              <a:buNone/>
              <a:defRPr sz="2200"/>
            </a:lvl1pPr>
            <a:lvl2pPr marL="321308" indent="0">
              <a:buNone/>
              <a:defRPr sz="2000"/>
            </a:lvl2pPr>
            <a:lvl3pPr marL="642618" indent="0">
              <a:buNone/>
              <a:defRPr sz="1700"/>
            </a:lvl3pPr>
            <a:lvl4pPr marL="963925" indent="0">
              <a:buNone/>
              <a:defRPr sz="1400"/>
            </a:lvl4pPr>
            <a:lvl5pPr marL="1285237" indent="0">
              <a:buNone/>
              <a:defRPr sz="1400"/>
            </a:lvl5pPr>
            <a:lvl6pPr marL="1606546" indent="0">
              <a:buNone/>
              <a:defRPr sz="1400"/>
            </a:lvl6pPr>
            <a:lvl7pPr marL="1927855" indent="0">
              <a:buNone/>
              <a:defRPr sz="1400"/>
            </a:lvl7pPr>
            <a:lvl8pPr marL="2249166" indent="0">
              <a:buNone/>
              <a:defRPr sz="1400"/>
            </a:lvl8pPr>
            <a:lvl9pPr marL="2570475" indent="0">
              <a:buNone/>
              <a:defRPr sz="1400"/>
            </a:lvl9pPr>
          </a:lstStyle>
          <a:p>
            <a:pPr lvl="0"/>
            <a:r>
              <a:rPr lang="hu-HU" noProof="0" smtClean="0">
                <a:sym typeface="Helvetica Neue Light" charset="0"/>
              </a:rPr>
              <a:t>Kép beszúrásához kattintson az ikonra</a:t>
            </a:r>
          </a:p>
        </p:txBody>
      </p:sp>
      <p:sp>
        <p:nvSpPr>
          <p:cNvPr id="4" name="Szöveg helye 3"/>
          <p:cNvSpPr>
            <a:spLocks noGrp="1"/>
          </p:cNvSpPr>
          <p:nvPr>
            <p:ph type="body" sz="half" idx="2"/>
          </p:nvPr>
        </p:nvSpPr>
        <p:spPr>
          <a:xfrm>
            <a:off x="1792644" y="5367860"/>
            <a:ext cx="5486177" cy="804788"/>
          </a:xfrm>
        </p:spPr>
        <p:txBody>
          <a:bodyPr/>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hu-HU" smtClean="0"/>
              <a:t>Mintaszöveg szerkesztése</a:t>
            </a:r>
          </a:p>
        </p:txBody>
      </p:sp>
    </p:spTree>
    <p:extLst>
      <p:ext uri="{BB962C8B-B14F-4D97-AF65-F5344CB8AC3E}">
        <p14:creationId xmlns:p14="http://schemas.microsoft.com/office/powerpoint/2010/main" val="106872319"/>
      </p:ext>
    </p:extLst>
  </p:cSld>
  <p:clrMapOvr>
    <a:masterClrMapping/>
  </p:clrMapOvr>
  <p:transition spd="slow" advClick="0"/>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618190922"/>
      </p:ext>
    </p:extLst>
  </p:cSld>
  <p:clrMapOvr>
    <a:masterClrMapping/>
  </p:clrMapOvr>
  <p:transition spd="slow" advClick="0"/>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81180" y="178594"/>
            <a:ext cx="2009180" cy="57864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53641" y="178594"/>
            <a:ext cx="5920383" cy="57864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1990247213"/>
      </p:ext>
    </p:extLst>
  </p:cSld>
  <p:clrMapOvr>
    <a:masterClrMapping/>
  </p:clrMapOvr>
  <p:transition spd="slow"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Tree>
    <p:extLst>
      <p:ext uri="{BB962C8B-B14F-4D97-AF65-F5344CB8AC3E}">
        <p14:creationId xmlns:p14="http://schemas.microsoft.com/office/powerpoint/2010/main" val="4238008802"/>
      </p:ext>
    </p:extLst>
  </p:cSld>
  <p:clrMapOvr>
    <a:masterClrMapping/>
  </p:clrMapOvr>
  <p:transition spd="slow"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654" y="273480"/>
            <a:ext cx="3008189" cy="1161975"/>
          </a:xfrm>
        </p:spPr>
        <p:txBody>
          <a:bodyPr anchor="b"/>
          <a:lstStyle>
            <a:lvl1pPr algn="l">
              <a:defRPr sz="1400" b="1"/>
            </a:lvl1pPr>
          </a:lstStyle>
          <a:p>
            <a:r>
              <a:rPr lang="hu-HU" smtClean="0"/>
              <a:t>Mintacím szerkesztése</a:t>
            </a:r>
            <a:endParaRPr lang="hu-HU"/>
          </a:p>
        </p:txBody>
      </p:sp>
      <p:sp>
        <p:nvSpPr>
          <p:cNvPr id="3" name="Tartalom helye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hu-HU" smtClean="0"/>
              <a:t>Mintaszöveg szerkesztése</a:t>
            </a:r>
          </a:p>
        </p:txBody>
      </p:sp>
    </p:spTree>
    <p:extLst>
      <p:ext uri="{BB962C8B-B14F-4D97-AF65-F5344CB8AC3E}">
        <p14:creationId xmlns:p14="http://schemas.microsoft.com/office/powerpoint/2010/main" val="791880372"/>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189" y="4406801"/>
            <a:ext cx="7772176" cy="1361777"/>
          </a:xfrm>
        </p:spPr>
        <p:txBody>
          <a:bodyPr anchor="t"/>
          <a:lstStyle>
            <a:lvl1pPr algn="l">
              <a:defRPr sz="2800" b="1" cap="all"/>
            </a:lvl1pPr>
          </a:lstStyle>
          <a:p>
            <a:r>
              <a:rPr lang="hu-HU" smtClean="0"/>
              <a:t>Mintacím szerkesztése</a:t>
            </a:r>
            <a:endParaRPr lang="hu-HU"/>
          </a:p>
        </p:txBody>
      </p:sp>
      <p:sp>
        <p:nvSpPr>
          <p:cNvPr id="3" name="Szöveg helye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hu-HU" smtClean="0"/>
              <a:t>Mintaszöveg szerkesztése</a:t>
            </a:r>
          </a:p>
        </p:txBody>
      </p:sp>
    </p:spTree>
    <p:extLst>
      <p:ext uri="{BB962C8B-B14F-4D97-AF65-F5344CB8AC3E}">
        <p14:creationId xmlns:p14="http://schemas.microsoft.com/office/powerpoint/2010/main" val="2877994948"/>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642" y="4800824"/>
            <a:ext cx="5486177" cy="567035"/>
          </a:xfrm>
        </p:spPr>
        <p:txBody>
          <a:bodyPr anchor="b"/>
          <a:lstStyle>
            <a:lvl1pPr algn="l">
              <a:defRPr sz="1400" b="1"/>
            </a:lvl1pPr>
          </a:lstStyle>
          <a:p>
            <a:r>
              <a:rPr lang="hu-HU" smtClean="0"/>
              <a:t>Mintacím szerkesztése</a:t>
            </a:r>
            <a:endParaRPr lang="hu-HU"/>
          </a:p>
        </p:txBody>
      </p:sp>
      <p:sp>
        <p:nvSpPr>
          <p:cNvPr id="3" name="Kép helye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pPr lvl="0"/>
            <a:r>
              <a:rPr lang="hu-HU" noProof="0" smtClean="0">
                <a:sym typeface="Helvetica Neue Light" charset="0"/>
              </a:rPr>
              <a:t>Kép beszúrásához kattintson az ikonra</a:t>
            </a:r>
          </a:p>
        </p:txBody>
      </p:sp>
      <p:sp>
        <p:nvSpPr>
          <p:cNvPr id="4" name="Szöveg helye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hu-HU" smtClean="0"/>
              <a:t>Mintaszöveg szerkesztése</a:t>
            </a:r>
          </a:p>
        </p:txBody>
      </p:sp>
    </p:spTree>
    <p:extLst>
      <p:ext uri="{BB962C8B-B14F-4D97-AF65-F5344CB8AC3E}">
        <p14:creationId xmlns:p14="http://schemas.microsoft.com/office/powerpoint/2010/main" val="155297704"/>
      </p:ext>
    </p:extLst>
  </p:cSld>
  <p:clrMapOvr>
    <a:masterClrMapping/>
  </p:clrMapOvr>
  <p:transition spd="slow"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1598070322"/>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81180" y="178594"/>
            <a:ext cx="2009180" cy="57864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53641" y="178594"/>
            <a:ext cx="5920383" cy="57864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2650128221"/>
      </p:ext>
    </p:extLst>
  </p:cSld>
  <p:clrMapOvr>
    <a:masterClrMapping/>
  </p:clrMapOvr>
  <p:transition spd="slow"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354" y="2130848"/>
            <a:ext cx="7773293" cy="1470049"/>
          </a:xfrm>
        </p:spPr>
        <p:txBody>
          <a:bodyPr/>
          <a:lstStyle/>
          <a:p>
            <a:r>
              <a:rPr lang="hu-HU" smtClean="0"/>
              <a:t>Mintacím szerkesztése</a:t>
            </a:r>
            <a:endParaRPr lang="hu-HU"/>
          </a:p>
        </p:txBody>
      </p:sp>
      <p:sp>
        <p:nvSpPr>
          <p:cNvPr id="3" name="Alcím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hu-HU" smtClean="0"/>
              <a:t>Alcím mintájának szerkesztése</a:t>
            </a:r>
            <a:endParaRPr lang="hu-HU"/>
          </a:p>
        </p:txBody>
      </p:sp>
    </p:spTree>
    <p:extLst>
      <p:ext uri="{BB962C8B-B14F-4D97-AF65-F5344CB8AC3E}">
        <p14:creationId xmlns:p14="http://schemas.microsoft.com/office/powerpoint/2010/main" val="2451016685"/>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816227926"/>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189" y="4406802"/>
            <a:ext cx="7772176" cy="1361777"/>
          </a:xfrm>
        </p:spPr>
        <p:txBody>
          <a:bodyPr anchor="t"/>
          <a:lstStyle>
            <a:lvl1pPr algn="l">
              <a:defRPr sz="2800" b="1" cap="all"/>
            </a:lvl1pPr>
          </a:lstStyle>
          <a:p>
            <a:r>
              <a:rPr lang="hu-HU" smtClean="0"/>
              <a:t>Mintacím szerkesztése</a:t>
            </a:r>
            <a:endParaRPr lang="hu-HU"/>
          </a:p>
        </p:txBody>
      </p:sp>
      <p:sp>
        <p:nvSpPr>
          <p:cNvPr id="3" name="Szöveg helye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hu-HU" smtClean="0"/>
              <a:t>Mintaszöveg szerkesztése</a:t>
            </a:r>
          </a:p>
        </p:txBody>
      </p:sp>
    </p:spTree>
    <p:extLst>
      <p:ext uri="{BB962C8B-B14F-4D97-AF65-F5344CB8AC3E}">
        <p14:creationId xmlns:p14="http://schemas.microsoft.com/office/powerpoint/2010/main" val="3949562403"/>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53641"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580930"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4245059890"/>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647" y="274588"/>
            <a:ext cx="8228707"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hu-HU" smtClean="0"/>
              <a:t>Mintaszöveg szerkesztése</a:t>
            </a:r>
          </a:p>
        </p:txBody>
      </p:sp>
      <p:sp>
        <p:nvSpPr>
          <p:cNvPr id="4" name="Tartalom helye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hu-HU" smtClean="0"/>
              <a:t>Mintaszöveg szerkesztése</a:t>
            </a:r>
          </a:p>
        </p:txBody>
      </p:sp>
      <p:sp>
        <p:nvSpPr>
          <p:cNvPr id="6" name="Tartalom helye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539093849"/>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Tree>
    <p:extLst>
      <p:ext uri="{BB962C8B-B14F-4D97-AF65-F5344CB8AC3E}">
        <p14:creationId xmlns:p14="http://schemas.microsoft.com/office/powerpoint/2010/main" val="2167462404"/>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504990"/>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53641"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580930"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4090222004"/>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654" y="273480"/>
            <a:ext cx="3008189" cy="1161975"/>
          </a:xfrm>
        </p:spPr>
        <p:txBody>
          <a:bodyPr/>
          <a:lstStyle>
            <a:lvl1pPr algn="l">
              <a:defRPr sz="1400" b="1"/>
            </a:lvl1pPr>
          </a:lstStyle>
          <a:p>
            <a:r>
              <a:rPr lang="hu-HU" smtClean="0"/>
              <a:t>Mintacím szerkesztése</a:t>
            </a:r>
            <a:endParaRPr lang="hu-HU"/>
          </a:p>
        </p:txBody>
      </p:sp>
      <p:sp>
        <p:nvSpPr>
          <p:cNvPr id="3" name="Tartalom helye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hu-HU" smtClean="0"/>
              <a:t>Mintaszöveg szerkesztése</a:t>
            </a:r>
          </a:p>
        </p:txBody>
      </p:sp>
    </p:spTree>
    <p:extLst>
      <p:ext uri="{BB962C8B-B14F-4D97-AF65-F5344CB8AC3E}">
        <p14:creationId xmlns:p14="http://schemas.microsoft.com/office/powerpoint/2010/main" val="2374220226"/>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642" y="4800824"/>
            <a:ext cx="5486177" cy="567035"/>
          </a:xfrm>
        </p:spPr>
        <p:txBody>
          <a:bodyPr/>
          <a:lstStyle>
            <a:lvl1pPr algn="l">
              <a:defRPr sz="1400" b="1"/>
            </a:lvl1pPr>
          </a:lstStyle>
          <a:p>
            <a:r>
              <a:rPr lang="hu-HU" smtClean="0"/>
              <a:t>Mintacím szerkesztése</a:t>
            </a:r>
            <a:endParaRPr lang="hu-HU"/>
          </a:p>
        </p:txBody>
      </p:sp>
      <p:sp>
        <p:nvSpPr>
          <p:cNvPr id="3" name="Kép helye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pPr lvl="0"/>
            <a:r>
              <a:rPr lang="hu-HU" noProof="0" smtClean="0">
                <a:sym typeface="Helvetica Neue Light" charset="0"/>
              </a:rPr>
              <a:t>Kép beszúrásához kattintson az ikonra</a:t>
            </a:r>
          </a:p>
        </p:txBody>
      </p:sp>
      <p:sp>
        <p:nvSpPr>
          <p:cNvPr id="4" name="Szöveg helye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hu-HU" smtClean="0"/>
              <a:t>Mintaszöveg szerkesztése</a:t>
            </a:r>
          </a:p>
        </p:txBody>
      </p:sp>
    </p:spTree>
    <p:extLst>
      <p:ext uri="{BB962C8B-B14F-4D97-AF65-F5344CB8AC3E}">
        <p14:creationId xmlns:p14="http://schemas.microsoft.com/office/powerpoint/2010/main" val="3724135125"/>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478336477"/>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4214" y="964406"/>
            <a:ext cx="1986855" cy="45720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53641" y="964406"/>
            <a:ext cx="5853410" cy="45720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1178197940"/>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354" y="2130848"/>
            <a:ext cx="7773293" cy="1470049"/>
          </a:xfrm>
        </p:spPr>
        <p:txBody>
          <a:bodyPr/>
          <a:lstStyle/>
          <a:p>
            <a:r>
              <a:rPr lang="hu-HU" smtClean="0"/>
              <a:t>Mintacím szerkesztése</a:t>
            </a:r>
            <a:endParaRPr lang="hu-HU"/>
          </a:p>
        </p:txBody>
      </p:sp>
      <p:sp>
        <p:nvSpPr>
          <p:cNvPr id="3" name="Alcím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hu-HU" smtClean="0"/>
              <a:t>Alcím mintájának szerkesztése</a:t>
            </a:r>
            <a:endParaRPr lang="hu-HU"/>
          </a:p>
        </p:txBody>
      </p:sp>
    </p:spTree>
    <p:extLst>
      <p:ext uri="{BB962C8B-B14F-4D97-AF65-F5344CB8AC3E}">
        <p14:creationId xmlns:p14="http://schemas.microsoft.com/office/powerpoint/2010/main" val="3798140800"/>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122719872"/>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189" y="4406802"/>
            <a:ext cx="7772176" cy="1361777"/>
          </a:xfrm>
        </p:spPr>
        <p:txBody>
          <a:bodyPr anchor="t"/>
          <a:lstStyle>
            <a:lvl1pPr algn="l">
              <a:defRPr sz="2800" b="1" cap="all"/>
            </a:lvl1pPr>
          </a:lstStyle>
          <a:p>
            <a:r>
              <a:rPr lang="hu-HU" smtClean="0"/>
              <a:t>Mintacím szerkesztése</a:t>
            </a:r>
            <a:endParaRPr lang="hu-HU"/>
          </a:p>
        </p:txBody>
      </p:sp>
      <p:sp>
        <p:nvSpPr>
          <p:cNvPr id="3" name="Szöveg helye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hu-HU" smtClean="0"/>
              <a:t>Mintaszöveg szerkesztése</a:t>
            </a:r>
          </a:p>
        </p:txBody>
      </p:sp>
    </p:spTree>
    <p:extLst>
      <p:ext uri="{BB962C8B-B14F-4D97-AF65-F5344CB8AC3E}">
        <p14:creationId xmlns:p14="http://schemas.microsoft.com/office/powerpoint/2010/main" val="365229758"/>
      </p:ext>
    </p:extLst>
  </p:cSld>
  <p:clrMapOvr>
    <a:masterClrMapping/>
  </p:clrMapOvr>
  <p:transition spd="slow"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53641"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580930"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607320619"/>
      </p:ext>
    </p:extLst>
  </p:cSld>
  <p:clrMapOvr>
    <a:masterClrMapping/>
  </p:clrMapOvr>
  <p:transition spd="slow"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647" y="274588"/>
            <a:ext cx="8228707"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hu-HU" smtClean="0"/>
              <a:t>Mintaszöveg szerkesztése</a:t>
            </a:r>
          </a:p>
        </p:txBody>
      </p:sp>
      <p:sp>
        <p:nvSpPr>
          <p:cNvPr id="4" name="Tartalom helye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hu-HU" smtClean="0"/>
              <a:t>Mintaszöveg szerkesztése</a:t>
            </a:r>
          </a:p>
        </p:txBody>
      </p:sp>
      <p:sp>
        <p:nvSpPr>
          <p:cNvPr id="6" name="Tartalom helye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191859221"/>
      </p:ext>
    </p:extLst>
  </p:cSld>
  <p:clrMapOvr>
    <a:masterClrMapping/>
  </p:clrMapOvr>
  <p:transition spd="slow"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Tree>
    <p:extLst>
      <p:ext uri="{BB962C8B-B14F-4D97-AF65-F5344CB8AC3E}">
        <p14:creationId xmlns:p14="http://schemas.microsoft.com/office/powerpoint/2010/main" val="1509764216"/>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647" y="274588"/>
            <a:ext cx="8228707"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hu-HU" smtClean="0"/>
              <a:t>Mintaszöveg szerkesztése</a:t>
            </a:r>
          </a:p>
        </p:txBody>
      </p:sp>
      <p:sp>
        <p:nvSpPr>
          <p:cNvPr id="4" name="Tartalom helye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hu-HU" smtClean="0"/>
              <a:t>Mintaszöveg szerkesztése</a:t>
            </a:r>
          </a:p>
        </p:txBody>
      </p:sp>
      <p:sp>
        <p:nvSpPr>
          <p:cNvPr id="6" name="Tartalom helye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1473201179"/>
      </p:ext>
    </p:extLst>
  </p:cSld>
  <p:clrMapOvr>
    <a:masterClrMapping/>
  </p:clrMapOvr>
  <p:transition spd="slow"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605103"/>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653" y="273479"/>
            <a:ext cx="3008189" cy="1161975"/>
          </a:xfrm>
        </p:spPr>
        <p:txBody>
          <a:bodyPr/>
          <a:lstStyle>
            <a:lvl1pPr algn="l">
              <a:defRPr sz="1400" b="1"/>
            </a:lvl1pPr>
          </a:lstStyle>
          <a:p>
            <a:r>
              <a:rPr lang="hu-HU" smtClean="0"/>
              <a:t>Mintacím szerkesztése</a:t>
            </a:r>
            <a:endParaRPr lang="hu-HU"/>
          </a:p>
        </p:txBody>
      </p:sp>
      <p:sp>
        <p:nvSpPr>
          <p:cNvPr id="3" name="Tartalom helye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hu-HU" smtClean="0"/>
              <a:t>Mintaszöveg szerkesztése</a:t>
            </a:r>
          </a:p>
        </p:txBody>
      </p:sp>
    </p:spTree>
    <p:extLst>
      <p:ext uri="{BB962C8B-B14F-4D97-AF65-F5344CB8AC3E}">
        <p14:creationId xmlns:p14="http://schemas.microsoft.com/office/powerpoint/2010/main" val="2319994470"/>
      </p:ext>
    </p:extLst>
  </p:cSld>
  <p:clrMapOvr>
    <a:masterClrMapping/>
  </p:clrMapOvr>
  <p:transition spd="slow"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641" y="4800824"/>
            <a:ext cx="5486177" cy="567035"/>
          </a:xfrm>
        </p:spPr>
        <p:txBody>
          <a:bodyPr/>
          <a:lstStyle>
            <a:lvl1pPr algn="l">
              <a:defRPr sz="1400" b="1"/>
            </a:lvl1pPr>
          </a:lstStyle>
          <a:p>
            <a:r>
              <a:rPr lang="hu-HU" smtClean="0"/>
              <a:t>Mintacím szerkesztése</a:t>
            </a:r>
            <a:endParaRPr lang="hu-HU"/>
          </a:p>
        </p:txBody>
      </p:sp>
      <p:sp>
        <p:nvSpPr>
          <p:cNvPr id="3" name="Kép helye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pPr lvl="0"/>
            <a:r>
              <a:rPr lang="hu-HU" noProof="0" smtClean="0">
                <a:sym typeface="Helvetica Neue Light" charset="0"/>
              </a:rPr>
              <a:t>Kép beszúrásához kattintson az ikonra</a:t>
            </a:r>
          </a:p>
        </p:txBody>
      </p:sp>
      <p:sp>
        <p:nvSpPr>
          <p:cNvPr id="4" name="Szöveg helye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hu-HU" smtClean="0"/>
              <a:t>Mintaszöveg szerkesztése</a:t>
            </a:r>
          </a:p>
        </p:txBody>
      </p:sp>
    </p:spTree>
    <p:extLst>
      <p:ext uri="{BB962C8B-B14F-4D97-AF65-F5344CB8AC3E}">
        <p14:creationId xmlns:p14="http://schemas.microsoft.com/office/powerpoint/2010/main" val="2355619268"/>
      </p:ext>
    </p:extLst>
  </p:cSld>
  <p:clrMapOvr>
    <a:masterClrMapping/>
  </p:clrMapOvr>
  <p:transition spd="slow"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4204020737"/>
      </p:ext>
    </p:extLst>
  </p:cSld>
  <p:clrMapOvr>
    <a:masterClrMapping/>
  </p:clrMapOvr>
  <p:transition spd="slow"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4213" y="964406"/>
            <a:ext cx="1986855" cy="45720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53641" y="964406"/>
            <a:ext cx="5853410" cy="45720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766802682"/>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354" y="2130848"/>
            <a:ext cx="7773293" cy="1470049"/>
          </a:xfrm>
        </p:spPr>
        <p:txBody>
          <a:bodyPr/>
          <a:lstStyle/>
          <a:p>
            <a:r>
              <a:rPr lang="hu-HU" smtClean="0"/>
              <a:t>Mintacím szerkesztése</a:t>
            </a:r>
            <a:endParaRPr lang="hu-HU"/>
          </a:p>
        </p:txBody>
      </p:sp>
      <p:sp>
        <p:nvSpPr>
          <p:cNvPr id="3" name="Alcím 2"/>
          <p:cNvSpPr>
            <a:spLocks noGrp="1"/>
          </p:cNvSpPr>
          <p:nvPr>
            <p:ph type="subTitle" idx="1"/>
          </p:nvPr>
        </p:nvSpPr>
        <p:spPr>
          <a:xfrm>
            <a:off x="1371824" y="3886650"/>
            <a:ext cx="6400354" cy="1752451"/>
          </a:xfrm>
        </p:spPr>
        <p:txBody>
          <a:bodyPr/>
          <a:lstStyle>
            <a:lvl1pPr marL="0" indent="0" algn="ctr">
              <a:buNone/>
              <a:defRPr/>
            </a:lvl1pPr>
            <a:lvl2pPr marL="321407" indent="0" algn="ctr">
              <a:buNone/>
              <a:defRPr/>
            </a:lvl2pPr>
            <a:lvl3pPr marL="642816" indent="0" algn="ctr">
              <a:buNone/>
              <a:defRPr/>
            </a:lvl3pPr>
            <a:lvl4pPr marL="964224" indent="0" algn="ctr">
              <a:buNone/>
              <a:defRPr/>
            </a:lvl4pPr>
            <a:lvl5pPr marL="1285631" indent="0" algn="ctr">
              <a:buNone/>
              <a:defRPr/>
            </a:lvl5pPr>
            <a:lvl6pPr marL="1607041" indent="0" algn="ctr">
              <a:buNone/>
              <a:defRPr/>
            </a:lvl6pPr>
            <a:lvl7pPr marL="1928447" indent="0" algn="ctr">
              <a:buNone/>
              <a:defRPr/>
            </a:lvl7pPr>
            <a:lvl8pPr marL="2249856" indent="0" algn="ctr">
              <a:buNone/>
              <a:defRPr/>
            </a:lvl8pPr>
            <a:lvl9pPr marL="2571264" indent="0" algn="ctr">
              <a:buNone/>
              <a:defRPr/>
            </a:lvl9pPr>
          </a:lstStyle>
          <a:p>
            <a:r>
              <a:rPr lang="hu-HU" smtClean="0"/>
              <a:t>Alcím mintájának szerkesztése</a:t>
            </a:r>
            <a:endParaRPr lang="hu-HU"/>
          </a:p>
        </p:txBody>
      </p:sp>
    </p:spTree>
    <p:extLst>
      <p:ext uri="{BB962C8B-B14F-4D97-AF65-F5344CB8AC3E}">
        <p14:creationId xmlns:p14="http://schemas.microsoft.com/office/powerpoint/2010/main" val="2821042529"/>
      </p:ext>
    </p:extLst>
  </p:cSld>
  <p:clrMapOvr>
    <a:masterClrMapping/>
  </p:clrMapOvr>
  <p:transition spd="slow"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472795857"/>
      </p:ext>
    </p:extLst>
  </p:cSld>
  <p:clrMapOvr>
    <a:masterClrMapping/>
  </p:clrMapOvr>
  <p:transition spd="slow"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189" y="4406802"/>
            <a:ext cx="7772176" cy="1361777"/>
          </a:xfrm>
        </p:spPr>
        <p:txBody>
          <a:bodyPr anchor="t"/>
          <a:lstStyle>
            <a:lvl1pPr algn="l">
              <a:defRPr sz="2800" b="1" cap="all"/>
            </a:lvl1pPr>
          </a:lstStyle>
          <a:p>
            <a:r>
              <a:rPr lang="hu-HU" smtClean="0"/>
              <a:t>Mintacím szerkesztése</a:t>
            </a:r>
            <a:endParaRPr lang="hu-HU"/>
          </a:p>
        </p:txBody>
      </p:sp>
      <p:sp>
        <p:nvSpPr>
          <p:cNvPr id="3" name="Szöveg helye 2"/>
          <p:cNvSpPr>
            <a:spLocks noGrp="1"/>
          </p:cNvSpPr>
          <p:nvPr>
            <p:ph type="body" idx="1"/>
          </p:nvPr>
        </p:nvSpPr>
        <p:spPr>
          <a:xfrm>
            <a:off x="722189" y="2906613"/>
            <a:ext cx="7772176" cy="1500188"/>
          </a:xfrm>
        </p:spPr>
        <p:txBody>
          <a:bodyPr anchor="b"/>
          <a:lstStyle>
            <a:lvl1pPr marL="0" indent="0">
              <a:buNone/>
              <a:defRPr sz="1400"/>
            </a:lvl1pPr>
            <a:lvl2pPr marL="321407" indent="0">
              <a:buNone/>
              <a:defRPr sz="1300"/>
            </a:lvl2pPr>
            <a:lvl3pPr marL="642816" indent="0">
              <a:buNone/>
              <a:defRPr sz="1100"/>
            </a:lvl3pPr>
            <a:lvl4pPr marL="964224" indent="0">
              <a:buNone/>
              <a:defRPr sz="1000"/>
            </a:lvl4pPr>
            <a:lvl5pPr marL="1285631" indent="0">
              <a:buNone/>
              <a:defRPr sz="1000"/>
            </a:lvl5pPr>
            <a:lvl6pPr marL="1607041" indent="0">
              <a:buNone/>
              <a:defRPr sz="1000"/>
            </a:lvl6pPr>
            <a:lvl7pPr marL="1928447" indent="0">
              <a:buNone/>
              <a:defRPr sz="1000"/>
            </a:lvl7pPr>
            <a:lvl8pPr marL="2249856" indent="0">
              <a:buNone/>
              <a:defRPr sz="1000"/>
            </a:lvl8pPr>
            <a:lvl9pPr marL="2571264" indent="0">
              <a:buNone/>
              <a:defRPr sz="1000"/>
            </a:lvl9pPr>
          </a:lstStyle>
          <a:p>
            <a:pPr lvl="0"/>
            <a:r>
              <a:rPr lang="hu-HU" smtClean="0"/>
              <a:t>Mintaszöveg szerkesztése</a:t>
            </a:r>
          </a:p>
        </p:txBody>
      </p:sp>
    </p:spTree>
    <p:extLst>
      <p:ext uri="{BB962C8B-B14F-4D97-AF65-F5344CB8AC3E}">
        <p14:creationId xmlns:p14="http://schemas.microsoft.com/office/powerpoint/2010/main" val="1497771781"/>
      </p:ext>
    </p:extLst>
  </p:cSld>
  <p:clrMapOvr>
    <a:masterClrMapping/>
  </p:clrMapOvr>
  <p:transition spd="slow"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553641"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580930" y="3420070"/>
            <a:ext cx="3920133" cy="211633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2244134764"/>
      </p:ext>
    </p:extLst>
  </p:cSld>
  <p:clrMapOvr>
    <a:masterClrMapping/>
  </p:clrMapOvr>
  <p:transition spd="slow"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647" y="274588"/>
            <a:ext cx="8228707"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647" y="1534791"/>
            <a:ext cx="4039568" cy="639589"/>
          </a:xfrm>
        </p:spPr>
        <p:txBody>
          <a:bodyPr anchor="b"/>
          <a:lstStyle>
            <a:lvl1pPr marL="0" indent="0">
              <a:buNone/>
              <a:defRPr sz="1700" b="1"/>
            </a:lvl1pPr>
            <a:lvl2pPr marL="321407" indent="0">
              <a:buNone/>
              <a:defRPr sz="1400" b="1"/>
            </a:lvl2pPr>
            <a:lvl3pPr marL="642816" indent="0">
              <a:buNone/>
              <a:defRPr sz="1300" b="1"/>
            </a:lvl3pPr>
            <a:lvl4pPr marL="964224" indent="0">
              <a:buNone/>
              <a:defRPr sz="1100" b="1"/>
            </a:lvl4pPr>
            <a:lvl5pPr marL="1285631" indent="0">
              <a:buNone/>
              <a:defRPr sz="1100" b="1"/>
            </a:lvl5pPr>
            <a:lvl6pPr marL="1607041" indent="0">
              <a:buNone/>
              <a:defRPr sz="1100" b="1"/>
            </a:lvl6pPr>
            <a:lvl7pPr marL="1928447" indent="0">
              <a:buNone/>
              <a:defRPr sz="1100" b="1"/>
            </a:lvl7pPr>
            <a:lvl8pPr marL="2249856" indent="0">
              <a:buNone/>
              <a:defRPr sz="1100" b="1"/>
            </a:lvl8pPr>
            <a:lvl9pPr marL="2571264" indent="0">
              <a:buNone/>
              <a:defRPr sz="1100" b="1"/>
            </a:lvl9pPr>
          </a:lstStyle>
          <a:p>
            <a:pPr lvl="0"/>
            <a:r>
              <a:rPr lang="hu-HU" smtClean="0"/>
              <a:t>Mintaszöveg szerkesztése</a:t>
            </a:r>
          </a:p>
        </p:txBody>
      </p:sp>
      <p:sp>
        <p:nvSpPr>
          <p:cNvPr id="4" name="Tartalom helye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4555" y="1534791"/>
            <a:ext cx="4041799" cy="639589"/>
          </a:xfrm>
        </p:spPr>
        <p:txBody>
          <a:bodyPr anchor="b"/>
          <a:lstStyle>
            <a:lvl1pPr marL="0" indent="0">
              <a:buNone/>
              <a:defRPr sz="1700" b="1"/>
            </a:lvl1pPr>
            <a:lvl2pPr marL="321407" indent="0">
              <a:buNone/>
              <a:defRPr sz="1400" b="1"/>
            </a:lvl2pPr>
            <a:lvl3pPr marL="642816" indent="0">
              <a:buNone/>
              <a:defRPr sz="1300" b="1"/>
            </a:lvl3pPr>
            <a:lvl4pPr marL="964224" indent="0">
              <a:buNone/>
              <a:defRPr sz="1100" b="1"/>
            </a:lvl4pPr>
            <a:lvl5pPr marL="1285631" indent="0">
              <a:buNone/>
              <a:defRPr sz="1100" b="1"/>
            </a:lvl5pPr>
            <a:lvl6pPr marL="1607041" indent="0">
              <a:buNone/>
              <a:defRPr sz="1100" b="1"/>
            </a:lvl6pPr>
            <a:lvl7pPr marL="1928447" indent="0">
              <a:buNone/>
              <a:defRPr sz="1100" b="1"/>
            </a:lvl7pPr>
            <a:lvl8pPr marL="2249856" indent="0">
              <a:buNone/>
              <a:defRPr sz="1100" b="1"/>
            </a:lvl8pPr>
            <a:lvl9pPr marL="2571264" indent="0">
              <a:buNone/>
              <a:defRPr sz="1100" b="1"/>
            </a:lvl9pPr>
          </a:lstStyle>
          <a:p>
            <a:pPr lvl="0"/>
            <a:r>
              <a:rPr lang="hu-HU" smtClean="0"/>
              <a:t>Mintaszöveg szerkesztése</a:t>
            </a:r>
          </a:p>
        </p:txBody>
      </p:sp>
      <p:sp>
        <p:nvSpPr>
          <p:cNvPr id="6" name="Tartalom helye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224413114"/>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Tree>
    <p:extLst>
      <p:ext uri="{BB962C8B-B14F-4D97-AF65-F5344CB8AC3E}">
        <p14:creationId xmlns:p14="http://schemas.microsoft.com/office/powerpoint/2010/main" val="4170031188"/>
      </p:ext>
    </p:extLst>
  </p:cSld>
  <p:clrMapOvr>
    <a:masterClrMapping/>
  </p:clrMapOvr>
  <p:transition spd="slow"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Tree>
    <p:extLst>
      <p:ext uri="{BB962C8B-B14F-4D97-AF65-F5344CB8AC3E}">
        <p14:creationId xmlns:p14="http://schemas.microsoft.com/office/powerpoint/2010/main" val="1817229424"/>
      </p:ext>
    </p:extLst>
  </p:cSld>
  <p:clrMapOvr>
    <a:masterClrMapping/>
  </p:clrMapOvr>
  <p:transition spd="slow"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164670"/>
      </p:ext>
    </p:extLst>
  </p:cSld>
  <p:clrMapOvr>
    <a:masterClrMapping/>
  </p:clrMapOvr>
  <p:transition spd="slow"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650" y="273476"/>
            <a:ext cx="3008189" cy="1161975"/>
          </a:xfrm>
        </p:spPr>
        <p:txBody>
          <a:bodyPr/>
          <a:lstStyle>
            <a:lvl1pPr algn="l">
              <a:defRPr sz="1400" b="1"/>
            </a:lvl1pPr>
          </a:lstStyle>
          <a:p>
            <a:r>
              <a:rPr lang="hu-HU" smtClean="0"/>
              <a:t>Mintacím szerkesztése</a:t>
            </a:r>
            <a:endParaRPr lang="hu-HU"/>
          </a:p>
        </p:txBody>
      </p:sp>
      <p:sp>
        <p:nvSpPr>
          <p:cNvPr id="3" name="Tartalom helye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650" y="1435448"/>
            <a:ext cx="3008189" cy="4690318"/>
          </a:xfrm>
        </p:spPr>
        <p:txBody>
          <a:bodyPr/>
          <a:lstStyle>
            <a:lvl1pPr marL="0" indent="0">
              <a:buNone/>
              <a:defRPr sz="1000"/>
            </a:lvl1pPr>
            <a:lvl2pPr marL="321407" indent="0">
              <a:buNone/>
              <a:defRPr sz="800"/>
            </a:lvl2pPr>
            <a:lvl3pPr marL="642816" indent="0">
              <a:buNone/>
              <a:defRPr sz="700"/>
            </a:lvl3pPr>
            <a:lvl4pPr marL="964224" indent="0">
              <a:buNone/>
              <a:defRPr sz="600"/>
            </a:lvl4pPr>
            <a:lvl5pPr marL="1285631" indent="0">
              <a:buNone/>
              <a:defRPr sz="600"/>
            </a:lvl5pPr>
            <a:lvl6pPr marL="1607041" indent="0">
              <a:buNone/>
              <a:defRPr sz="600"/>
            </a:lvl6pPr>
            <a:lvl7pPr marL="1928447" indent="0">
              <a:buNone/>
              <a:defRPr sz="600"/>
            </a:lvl7pPr>
            <a:lvl8pPr marL="2249856" indent="0">
              <a:buNone/>
              <a:defRPr sz="600"/>
            </a:lvl8pPr>
            <a:lvl9pPr marL="2571264" indent="0">
              <a:buNone/>
              <a:defRPr sz="600"/>
            </a:lvl9pPr>
          </a:lstStyle>
          <a:p>
            <a:pPr lvl="0"/>
            <a:r>
              <a:rPr lang="hu-HU" smtClean="0"/>
              <a:t>Mintaszöveg szerkesztése</a:t>
            </a:r>
          </a:p>
        </p:txBody>
      </p:sp>
    </p:spTree>
    <p:extLst>
      <p:ext uri="{BB962C8B-B14F-4D97-AF65-F5344CB8AC3E}">
        <p14:creationId xmlns:p14="http://schemas.microsoft.com/office/powerpoint/2010/main" val="4015711659"/>
      </p:ext>
    </p:extLst>
  </p:cSld>
  <p:clrMapOvr>
    <a:masterClrMapping/>
  </p:clrMapOvr>
  <p:transition spd="slow"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638" y="4800824"/>
            <a:ext cx="5486177" cy="567035"/>
          </a:xfrm>
        </p:spPr>
        <p:txBody>
          <a:bodyPr/>
          <a:lstStyle>
            <a:lvl1pPr algn="l">
              <a:defRPr sz="1400" b="1"/>
            </a:lvl1pPr>
          </a:lstStyle>
          <a:p>
            <a:r>
              <a:rPr lang="hu-HU" smtClean="0"/>
              <a:t>Mintacím szerkesztése</a:t>
            </a:r>
            <a:endParaRPr lang="hu-HU"/>
          </a:p>
        </p:txBody>
      </p:sp>
      <p:sp>
        <p:nvSpPr>
          <p:cNvPr id="3" name="Kép helye 2"/>
          <p:cNvSpPr>
            <a:spLocks noGrp="1"/>
          </p:cNvSpPr>
          <p:nvPr>
            <p:ph type="pic" idx="1"/>
          </p:nvPr>
        </p:nvSpPr>
        <p:spPr>
          <a:xfrm>
            <a:off x="1792638" y="612800"/>
            <a:ext cx="5486177" cy="4114354"/>
          </a:xfrm>
        </p:spPr>
        <p:txBody>
          <a:bodyPr/>
          <a:lstStyle>
            <a:lvl1pPr marL="0" indent="0">
              <a:buNone/>
              <a:defRPr sz="2200"/>
            </a:lvl1pPr>
            <a:lvl2pPr marL="321407" indent="0">
              <a:buNone/>
              <a:defRPr sz="2000"/>
            </a:lvl2pPr>
            <a:lvl3pPr marL="642816" indent="0">
              <a:buNone/>
              <a:defRPr sz="1700"/>
            </a:lvl3pPr>
            <a:lvl4pPr marL="964224" indent="0">
              <a:buNone/>
              <a:defRPr sz="1400"/>
            </a:lvl4pPr>
            <a:lvl5pPr marL="1285631" indent="0">
              <a:buNone/>
              <a:defRPr sz="1400"/>
            </a:lvl5pPr>
            <a:lvl6pPr marL="1607041" indent="0">
              <a:buNone/>
              <a:defRPr sz="1400"/>
            </a:lvl6pPr>
            <a:lvl7pPr marL="1928447" indent="0">
              <a:buNone/>
              <a:defRPr sz="1400"/>
            </a:lvl7pPr>
            <a:lvl8pPr marL="2249856" indent="0">
              <a:buNone/>
              <a:defRPr sz="1400"/>
            </a:lvl8pPr>
            <a:lvl9pPr marL="2571264" indent="0">
              <a:buNone/>
              <a:defRPr sz="1400"/>
            </a:lvl9pPr>
          </a:lstStyle>
          <a:p>
            <a:pPr lvl="0"/>
            <a:r>
              <a:rPr lang="hu-HU" noProof="0" smtClean="0">
                <a:sym typeface="Helvetica Neue Light" charset="0"/>
              </a:rPr>
              <a:t>Kép beszúrásához kattintson az ikonra</a:t>
            </a:r>
          </a:p>
        </p:txBody>
      </p:sp>
      <p:sp>
        <p:nvSpPr>
          <p:cNvPr id="4" name="Szöveg helye 3"/>
          <p:cNvSpPr>
            <a:spLocks noGrp="1"/>
          </p:cNvSpPr>
          <p:nvPr>
            <p:ph type="body" sz="half" idx="2"/>
          </p:nvPr>
        </p:nvSpPr>
        <p:spPr>
          <a:xfrm>
            <a:off x="1792638" y="5367860"/>
            <a:ext cx="5486177" cy="804788"/>
          </a:xfrm>
        </p:spPr>
        <p:txBody>
          <a:bodyPr/>
          <a:lstStyle>
            <a:lvl1pPr marL="0" indent="0">
              <a:buNone/>
              <a:defRPr sz="1000"/>
            </a:lvl1pPr>
            <a:lvl2pPr marL="321407" indent="0">
              <a:buNone/>
              <a:defRPr sz="800"/>
            </a:lvl2pPr>
            <a:lvl3pPr marL="642816" indent="0">
              <a:buNone/>
              <a:defRPr sz="700"/>
            </a:lvl3pPr>
            <a:lvl4pPr marL="964224" indent="0">
              <a:buNone/>
              <a:defRPr sz="600"/>
            </a:lvl4pPr>
            <a:lvl5pPr marL="1285631" indent="0">
              <a:buNone/>
              <a:defRPr sz="600"/>
            </a:lvl5pPr>
            <a:lvl6pPr marL="1607041" indent="0">
              <a:buNone/>
              <a:defRPr sz="600"/>
            </a:lvl6pPr>
            <a:lvl7pPr marL="1928447" indent="0">
              <a:buNone/>
              <a:defRPr sz="600"/>
            </a:lvl7pPr>
            <a:lvl8pPr marL="2249856" indent="0">
              <a:buNone/>
              <a:defRPr sz="600"/>
            </a:lvl8pPr>
            <a:lvl9pPr marL="2571264" indent="0">
              <a:buNone/>
              <a:defRPr sz="600"/>
            </a:lvl9pPr>
          </a:lstStyle>
          <a:p>
            <a:pPr lvl="0"/>
            <a:r>
              <a:rPr lang="hu-HU" smtClean="0"/>
              <a:t>Mintaszöveg szerkesztése</a:t>
            </a:r>
          </a:p>
        </p:txBody>
      </p:sp>
    </p:spTree>
    <p:extLst>
      <p:ext uri="{BB962C8B-B14F-4D97-AF65-F5344CB8AC3E}">
        <p14:creationId xmlns:p14="http://schemas.microsoft.com/office/powerpoint/2010/main" val="2450243099"/>
      </p:ext>
    </p:extLst>
  </p:cSld>
  <p:clrMapOvr>
    <a:masterClrMapping/>
  </p:clrMapOvr>
  <p:transition spd="slow"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3097645192"/>
      </p:ext>
    </p:extLst>
  </p:cSld>
  <p:clrMapOvr>
    <a:masterClrMapping/>
  </p:clrMapOvr>
  <p:transition spd="slow"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4210" y="964406"/>
            <a:ext cx="1986855" cy="45720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553641" y="964406"/>
            <a:ext cx="5853410" cy="45720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Tree>
    <p:extLst>
      <p:ext uri="{BB962C8B-B14F-4D97-AF65-F5344CB8AC3E}">
        <p14:creationId xmlns:p14="http://schemas.microsoft.com/office/powerpoint/2010/main" val="678082857"/>
      </p:ext>
    </p:extLst>
  </p:cSld>
  <p:clrMapOvr>
    <a:masterClrMapping/>
  </p:clrMapOvr>
  <p:transition spd="slow"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3174658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674526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835488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614665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002960"/>
      </p:ext>
    </p:extLst>
  </p:cSld>
  <p:clrMapOvr>
    <a:masterClrMapping/>
  </p:clrMapOvr>
  <p:transition spd="slow"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1747788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7765010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024818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20952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515163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829927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4210568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1470968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7827310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61452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647" y="273473"/>
            <a:ext cx="3008189" cy="1161975"/>
          </a:xfrm>
        </p:spPr>
        <p:txBody>
          <a:bodyPr/>
          <a:lstStyle>
            <a:lvl1pPr algn="l">
              <a:defRPr sz="1400" b="1"/>
            </a:lvl1pPr>
          </a:lstStyle>
          <a:p>
            <a:r>
              <a:rPr lang="hu-HU" smtClean="0"/>
              <a:t>Mintacím szerkesztése</a:t>
            </a:r>
            <a:endParaRPr lang="hu-HU"/>
          </a:p>
        </p:txBody>
      </p:sp>
      <p:sp>
        <p:nvSpPr>
          <p:cNvPr id="3" name="Tartalom helye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hu-HU" smtClean="0"/>
              <a:t>Mintaszöveg szerkesztése</a:t>
            </a:r>
          </a:p>
        </p:txBody>
      </p:sp>
    </p:spTree>
    <p:extLst>
      <p:ext uri="{BB962C8B-B14F-4D97-AF65-F5344CB8AC3E}">
        <p14:creationId xmlns:p14="http://schemas.microsoft.com/office/powerpoint/2010/main" val="2736298885"/>
      </p:ext>
    </p:extLst>
  </p:cSld>
  <p:clrMapOvr>
    <a:masterClrMapping/>
  </p:clrMapOvr>
  <p:transition spd="slow"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2535573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3848518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4752595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234850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7234936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7491945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7971894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1322663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24461301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18440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635" y="4800824"/>
            <a:ext cx="5486177" cy="567035"/>
          </a:xfrm>
        </p:spPr>
        <p:txBody>
          <a:bodyPr/>
          <a:lstStyle>
            <a:lvl1pPr algn="l">
              <a:defRPr sz="1400" b="1"/>
            </a:lvl1pPr>
          </a:lstStyle>
          <a:p>
            <a:r>
              <a:rPr lang="hu-HU" smtClean="0"/>
              <a:t>Mintacím szerkesztése</a:t>
            </a:r>
            <a:endParaRPr lang="hu-HU"/>
          </a:p>
        </p:txBody>
      </p:sp>
      <p:sp>
        <p:nvSpPr>
          <p:cNvPr id="3" name="Kép helye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hu-HU" noProof="0" smtClean="0">
                <a:sym typeface="Helvetica Neue Light" charset="0"/>
              </a:rPr>
              <a:t>Kép beszúrásához kattintson az ikonra</a:t>
            </a:r>
          </a:p>
        </p:txBody>
      </p:sp>
      <p:sp>
        <p:nvSpPr>
          <p:cNvPr id="4" name="Szöveg helye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hu-HU" smtClean="0"/>
              <a:t>Mintaszöveg szerkesztése</a:t>
            </a:r>
          </a:p>
        </p:txBody>
      </p:sp>
    </p:spTree>
    <p:extLst>
      <p:ext uri="{BB962C8B-B14F-4D97-AF65-F5344CB8AC3E}">
        <p14:creationId xmlns:p14="http://schemas.microsoft.com/office/powerpoint/2010/main" val="1295774075"/>
      </p:ext>
    </p:extLst>
  </p:cSld>
  <p:clrMapOvr>
    <a:masterClrMapping/>
  </p:clrMapOvr>
  <p:transition spd="slow"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1981203"/>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hu-HU" smtClean="0"/>
              <a:t>Mintacím szerkesztése</a:t>
            </a:r>
            <a:endParaRPr kumimoji="0" lang="en-US"/>
          </a:p>
        </p:txBody>
      </p:sp>
      <p:sp>
        <p:nvSpPr>
          <p:cNvPr id="3" name="Szöveg helye 2"/>
          <p:cNvSpPr>
            <a:spLocks noGrp="1"/>
          </p:cNvSpPr>
          <p:nvPr>
            <p:ph type="body" idx="1"/>
          </p:nvPr>
        </p:nvSpPr>
        <p:spPr>
          <a:xfrm>
            <a:off x="722313" y="3367088"/>
            <a:ext cx="7772400" cy="1509712"/>
          </a:xfrm>
        </p:spPr>
        <p:txBody>
          <a:bodyPr anchor="t"/>
          <a:lstStyle>
            <a:lvl1pPr marL="45713"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509200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96332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381001" y="1143000"/>
            <a:ext cx="8382000" cy="1069848"/>
          </a:xfrm>
        </p:spPr>
        <p:txBody>
          <a:bodyPr anchor="ctr"/>
          <a:lstStyle>
            <a:lvl1pPr>
              <a:defRPr sz="4000" b="0" i="0" cap="none" baseline="0"/>
            </a:lvl1pPr>
          </a:lstStyle>
          <a:p>
            <a:r>
              <a:rPr kumimoji="0" lang="hu-HU" smtClean="0"/>
              <a:t>Mintacím szerkesztése</a:t>
            </a:r>
            <a:endParaRPr kumimoji="0" lang="en-US"/>
          </a:p>
        </p:txBody>
      </p:sp>
      <p:sp>
        <p:nvSpPr>
          <p:cNvPr id="3" name="Szöveg hely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13"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718305"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6" name="Dátum helye 25"/>
          <p:cNvSpPr>
            <a:spLocks noGrp="1"/>
          </p:cNvSpPr>
          <p:nvPr>
            <p:ph type="dt" sz="half" idx="10"/>
          </p:nvPr>
        </p:nvSpPr>
        <p:spPr/>
        <p:txBody>
          <a:bodyPr rtlCol="0"/>
          <a:lstStyle/>
          <a:p>
            <a:endParaRPr lang="hu-HU">
              <a:solidFill>
                <a:srgbClr val="438086"/>
              </a:solidFill>
            </a:endParaRPr>
          </a:p>
        </p:txBody>
      </p:sp>
      <p:sp>
        <p:nvSpPr>
          <p:cNvPr id="27" name="Dia számának helye 26"/>
          <p:cNvSpPr>
            <a:spLocks noGrp="1"/>
          </p:cNvSpPr>
          <p:nvPr>
            <p:ph type="sldNum" sz="quarter" idx="11"/>
          </p:nvPr>
        </p:nvSpPr>
        <p:spPr/>
        <p:txBody>
          <a:bodyPr rtlCol="0"/>
          <a:lstStyle/>
          <a:p>
            <a:fld id="{BF906496-08D9-451B-9121-27A955C62262}" type="slidenum">
              <a:rPr lang="hu-HU" smtClean="0"/>
              <a:pPr/>
              <a:t>‹#›</a:t>
            </a:fld>
            <a:endParaRPr lang="hu-HU"/>
          </a:p>
        </p:txBody>
      </p:sp>
      <p:sp>
        <p:nvSpPr>
          <p:cNvPr id="28" name="Élőláb helye 27"/>
          <p:cNvSpPr>
            <a:spLocks noGrp="1"/>
          </p:cNvSpPr>
          <p:nvPr>
            <p:ph type="ftr" sz="quarter" idx="12"/>
          </p:nvPr>
        </p:nvSpPr>
        <p:spPr/>
        <p:txBody>
          <a:bodyPr rtlCol="0"/>
          <a:lstStyle/>
          <a:p>
            <a:r>
              <a:rPr lang="hu-HU" smtClean="0">
                <a:solidFill>
                  <a:srgbClr val="438086"/>
                </a:solidFill>
              </a:rPr>
              <a:t>Nagykanizsa - Bölcsődék Napja 2015</a:t>
            </a:r>
            <a:endParaRPr lang="hu-HU">
              <a:solidFill>
                <a:srgbClr val="438086"/>
              </a:solidFill>
            </a:endParaRPr>
          </a:p>
        </p:txBody>
      </p:sp>
    </p:spTree>
    <p:extLst>
      <p:ext uri="{BB962C8B-B14F-4D97-AF65-F5344CB8AC3E}">
        <p14:creationId xmlns:p14="http://schemas.microsoft.com/office/powerpoint/2010/main" val="11869962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hu-HU" smtClean="0"/>
              <a:t>Mintacím szerkesztése</a:t>
            </a:r>
            <a:endParaRPr kumimoji="0" lang="en-US"/>
          </a:p>
        </p:txBody>
      </p:sp>
      <p:sp>
        <p:nvSpPr>
          <p:cNvPr id="3" name="Dátum helye 2"/>
          <p:cNvSpPr>
            <a:spLocks noGrp="1"/>
          </p:cNvSpPr>
          <p:nvPr>
            <p:ph type="dt" sz="half" idx="10"/>
          </p:nvPr>
        </p:nvSpPr>
        <p:spPr>
          <a:xfrm>
            <a:off x="6583680" y="612648"/>
            <a:ext cx="957264" cy="457200"/>
          </a:xfrm>
        </p:spPr>
        <p:txBody>
          <a:bodyPr/>
          <a:lstStyle/>
          <a:p>
            <a:endParaRPr lang="hu-HU">
              <a:solidFill>
                <a:srgbClr val="438086"/>
              </a:solidFill>
            </a:endParaRPr>
          </a:p>
        </p:txBody>
      </p:sp>
      <p:sp>
        <p:nvSpPr>
          <p:cNvPr id="4" name="Élőláb helye 3"/>
          <p:cNvSpPr>
            <a:spLocks noGrp="1"/>
          </p:cNvSpPr>
          <p:nvPr>
            <p:ph type="ftr" sz="quarter" idx="11"/>
          </p:nvPr>
        </p:nvSpPr>
        <p:spPr>
          <a:xfrm>
            <a:off x="5257800" y="612648"/>
            <a:ext cx="1325880" cy="457200"/>
          </a:xfrm>
        </p:spPr>
        <p:txBody>
          <a:bodyPr/>
          <a:lstStyle/>
          <a:p>
            <a:r>
              <a:rPr lang="hu-HU" smtClean="0">
                <a:solidFill>
                  <a:srgbClr val="438086"/>
                </a:solidFill>
              </a:rPr>
              <a:t>Nagykanizsa - Bölcsődék Napja 2015</a:t>
            </a:r>
            <a:endParaRPr lang="hu-HU">
              <a:solidFill>
                <a:srgbClr val="438086"/>
              </a:solidFill>
            </a:endParaRPr>
          </a:p>
        </p:txBody>
      </p:sp>
      <p:sp>
        <p:nvSpPr>
          <p:cNvPr id="5" name="Dia számának helye 4"/>
          <p:cNvSpPr>
            <a:spLocks noGrp="1"/>
          </p:cNvSpPr>
          <p:nvPr>
            <p:ph type="sldNum" sz="quarter" idx="12"/>
          </p:nvPr>
        </p:nvSpPr>
        <p:spPr>
          <a:xfrm>
            <a:off x="8174736" y="2272"/>
            <a:ext cx="762000" cy="365760"/>
          </a:xfrm>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573293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endParaRPr lang="hu-HU">
              <a:solidFill>
                <a:srgbClr val="438086"/>
              </a:solidFill>
            </a:endParaRPr>
          </a:p>
        </p:txBody>
      </p:sp>
      <p:sp>
        <p:nvSpPr>
          <p:cNvPr id="3" name="Élőláb helye 2"/>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4" name="Dia számának helye 3"/>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708039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353496" y="1101970"/>
            <a:ext cx="3383280" cy="877824"/>
          </a:xfrm>
        </p:spPr>
        <p:txBody>
          <a:bodyPr anchor="b"/>
          <a:lstStyle>
            <a:lvl1pPr algn="l">
              <a:buNone/>
              <a:defRPr sz="1800" b="1"/>
            </a:lvl1pPr>
          </a:lstStyle>
          <a:p>
            <a:r>
              <a:rPr kumimoji="0" lang="hu-HU" smtClean="0"/>
              <a:t>Mintacím szerkesztése</a:t>
            </a:r>
            <a:endParaRPr kumimoji="0" lang="en-US"/>
          </a:p>
        </p:txBody>
      </p:sp>
      <p:sp>
        <p:nvSpPr>
          <p:cNvPr id="3" name="Szöveg hely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754836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440435" y="1109161"/>
            <a:ext cx="586803" cy="4681637"/>
          </a:xfrm>
        </p:spPr>
        <p:txBody>
          <a:bodyPr vert="vert270" lIns="45713" tIns="0" rIns="45713" anchor="t"/>
          <a:lstStyle>
            <a:lvl1pPr algn="ctr">
              <a:buNone/>
              <a:defRPr sz="2000" b="1"/>
            </a:lvl1pPr>
          </a:lstStyle>
          <a:p>
            <a:r>
              <a:rPr kumimoji="0" lang="hu-HU" smtClean="0"/>
              <a:t>Mintacím szerkesztése</a:t>
            </a:r>
            <a:endParaRPr kumimoji="0" lang="en-US"/>
          </a:p>
        </p:txBody>
      </p:sp>
      <p:sp>
        <p:nvSpPr>
          <p:cNvPr id="3" name="Kép hely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6088443" y="3274311"/>
            <a:ext cx="2590800" cy="2516489"/>
          </a:xfrm>
        </p:spPr>
        <p:txBody>
          <a:bodyPr lIns="0" tIns="0" rIns="45713"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endParaRPr lang="hu-HU">
              <a:solidFill>
                <a:srgbClr val="438086"/>
              </a:solidFill>
            </a:endParaRPr>
          </a:p>
        </p:txBody>
      </p:sp>
      <p:sp>
        <p:nvSpPr>
          <p:cNvPr id="6" name="Élőláb helye 5"/>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7" name="Dia számának helye 6"/>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3317008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707860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81800" y="1143000"/>
            <a:ext cx="1905000" cy="5486400"/>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1143000"/>
            <a:ext cx="6248400" cy="5486400"/>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endParaRPr lang="hu-HU">
              <a:solidFill>
                <a:srgbClr val="438086"/>
              </a:solidFill>
            </a:endParaRPr>
          </a:p>
        </p:txBody>
      </p:sp>
      <p:sp>
        <p:nvSpPr>
          <p:cNvPr id="5" name="Élőláb helye 4"/>
          <p:cNvSpPr>
            <a:spLocks noGrp="1"/>
          </p:cNvSpPr>
          <p:nvPr>
            <p:ph type="ftr" sz="quarter" idx="11"/>
          </p:nvPr>
        </p:nvSpPr>
        <p:spPr/>
        <p:txBody>
          <a:bodyPr/>
          <a:lstStyle/>
          <a:p>
            <a:r>
              <a:rPr lang="hu-HU" smtClean="0">
                <a:solidFill>
                  <a:srgbClr val="438086"/>
                </a:solidFill>
              </a:rPr>
              <a:t>Nagykanizsa - Bölcsődék Napja 2015</a:t>
            </a:r>
            <a:endParaRPr lang="hu-HU">
              <a:solidFill>
                <a:srgbClr val="438086"/>
              </a:solidFill>
            </a:endParaRPr>
          </a:p>
        </p:txBody>
      </p:sp>
      <p:sp>
        <p:nvSpPr>
          <p:cNvPr id="6" name="Dia számának helye 5"/>
          <p:cNvSpPr>
            <a:spLocks noGrp="1"/>
          </p:cNvSpPr>
          <p:nvPr>
            <p:ph type="sldNum" sz="quarter" idx="12"/>
          </p:nvPr>
        </p:nvSpPr>
        <p:spPr/>
        <p:txBody>
          <a:bodyPr/>
          <a:lstStyle/>
          <a:p>
            <a:fld id="{BF906496-08D9-451B-9121-27A955C62262}" type="slidenum">
              <a:rPr lang="hu-HU" smtClean="0"/>
              <a:pPr/>
              <a:t>‹#›</a:t>
            </a:fld>
            <a:endParaRPr lang="hu-HU"/>
          </a:p>
        </p:txBody>
      </p:sp>
    </p:spTree>
    <p:extLst>
      <p:ext uri="{BB962C8B-B14F-4D97-AF65-F5344CB8AC3E}">
        <p14:creationId xmlns:p14="http://schemas.microsoft.com/office/powerpoint/2010/main" val="22266120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3" name="Téglalap 22"/>
          <p:cNvSpPr/>
          <p:nvPr/>
        </p:nvSpPr>
        <p:spPr>
          <a:xfrm flipV="1">
            <a:off x="5410183"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4" name="Téglalap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5" name="Téglalap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6" name="Téglalap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7" name="Téglalap 26"/>
          <p:cNvSpPr/>
          <p:nvPr/>
        </p:nvSpPr>
        <p:spPr>
          <a:xfrm flipV="1">
            <a:off x="5410200" y="4199573"/>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0" name="Lekerekített téglalap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1" name="Lekerekített téglalap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7" name="Téglalap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0" name="Téglalap 9"/>
          <p:cNvSpPr/>
          <p:nvPr/>
        </p:nvSpPr>
        <p:spPr>
          <a:xfrm>
            <a:off x="3"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1" name="Téglalap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19" name="Téglalap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8" name="Cím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hu-HU" smtClean="0"/>
              <a:t>Mintacím szerkesztése</a:t>
            </a:r>
            <a:endParaRPr kumimoji="0" lang="en-US"/>
          </a:p>
        </p:txBody>
      </p:sp>
      <p:sp>
        <p:nvSpPr>
          <p:cNvPr id="9" name="Alcím 8"/>
          <p:cNvSpPr>
            <a:spLocks noGrp="1"/>
          </p:cNvSpPr>
          <p:nvPr>
            <p:ph type="subTitle" idx="1"/>
          </p:nvPr>
        </p:nvSpPr>
        <p:spPr>
          <a:xfrm>
            <a:off x="457200" y="3899938"/>
            <a:ext cx="4953000" cy="1752600"/>
          </a:xfrm>
        </p:spPr>
        <p:txBody>
          <a:bodyPr/>
          <a:lstStyle>
            <a:lvl1pPr marL="63999" indent="0" algn="l">
              <a:buNone/>
              <a:defRPr sz="2400">
                <a:solidFill>
                  <a:schemeClr val="tx2"/>
                </a:solidFill>
              </a:defRPr>
            </a:lvl1pPr>
            <a:lvl2pPr marL="457130" indent="0" algn="ctr">
              <a:buNone/>
            </a:lvl2pPr>
            <a:lvl3pPr marL="914259" indent="0" algn="ctr">
              <a:buNone/>
            </a:lvl3pPr>
            <a:lvl4pPr marL="1371390" indent="0" algn="ctr">
              <a:buNone/>
            </a:lvl4pPr>
            <a:lvl5pPr marL="1828519" indent="0" algn="ctr">
              <a:buNone/>
            </a:lvl5pPr>
            <a:lvl6pPr marL="2285649" indent="0" algn="ctr">
              <a:buNone/>
            </a:lvl6pPr>
            <a:lvl7pPr marL="2742780" indent="0" algn="ctr">
              <a:buNone/>
            </a:lvl7pPr>
            <a:lvl8pPr marL="3199908" indent="0" algn="ctr">
              <a:buNone/>
            </a:lvl8pPr>
            <a:lvl9pPr marL="3657039" indent="0" algn="ctr">
              <a:buNone/>
            </a:lvl9pPr>
          </a:lstStyle>
          <a:p>
            <a:r>
              <a:rPr kumimoji="0" lang="hu-HU" smtClean="0"/>
              <a:t>Alcím mintájának szerkesztése</a:t>
            </a:r>
            <a:endParaRPr kumimoji="0" lang="en-US"/>
          </a:p>
        </p:txBody>
      </p:sp>
      <p:sp>
        <p:nvSpPr>
          <p:cNvPr id="28" name="Dátum helye 27"/>
          <p:cNvSpPr>
            <a:spLocks noGrp="1"/>
          </p:cNvSpPr>
          <p:nvPr>
            <p:ph type="dt" sz="half" idx="10"/>
          </p:nvPr>
        </p:nvSpPr>
        <p:spPr>
          <a:xfrm>
            <a:off x="6705600" y="4206240"/>
            <a:ext cx="960120" cy="457200"/>
          </a:xfrm>
        </p:spPr>
        <p:txBody>
          <a:bodyPr/>
          <a:lstStyle/>
          <a:p>
            <a:endParaRPr lang="hu-HU">
              <a:solidFill>
                <a:srgbClr val="438086"/>
              </a:solidFill>
            </a:endParaRPr>
          </a:p>
        </p:txBody>
      </p:sp>
      <p:sp>
        <p:nvSpPr>
          <p:cNvPr id="17" name="Élőláb helye 16"/>
          <p:cNvSpPr>
            <a:spLocks noGrp="1"/>
          </p:cNvSpPr>
          <p:nvPr>
            <p:ph type="ftr" sz="quarter" idx="11"/>
          </p:nvPr>
        </p:nvSpPr>
        <p:spPr>
          <a:xfrm>
            <a:off x="5410201" y="4205288"/>
            <a:ext cx="1295400" cy="457200"/>
          </a:xfrm>
        </p:spPr>
        <p:txBody>
          <a:bodyPr/>
          <a:lstStyle/>
          <a:p>
            <a:r>
              <a:rPr lang="hu-HU" smtClean="0">
                <a:solidFill>
                  <a:srgbClr val="438086"/>
                </a:solidFill>
              </a:rPr>
              <a:t>Nagykanizsa - Bölcsődék Napja 2015</a:t>
            </a:r>
            <a:endParaRPr lang="hu-HU">
              <a:solidFill>
                <a:srgbClr val="438086"/>
              </a:solidFill>
            </a:endParaRPr>
          </a:p>
        </p:txBody>
      </p:sp>
      <p:sp>
        <p:nvSpPr>
          <p:cNvPr id="29" name="Dia számának hely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F906496-08D9-451B-9121-27A955C62262}" type="slidenum">
              <a:rPr lang="hu-HU" smtClean="0">
                <a:solidFill>
                  <a:prstClr val="white"/>
                </a:solidFill>
              </a:rPr>
              <a:pPr/>
              <a:t>‹#›</a:t>
            </a:fld>
            <a:endParaRPr lang="hu-HU">
              <a:solidFill>
                <a:prstClr val="white"/>
              </a:solidFill>
            </a:endParaRPr>
          </a:p>
        </p:txBody>
      </p:sp>
    </p:spTree>
    <p:extLst>
      <p:ext uri="{BB962C8B-B14F-4D97-AF65-F5344CB8AC3E}">
        <p14:creationId xmlns:p14="http://schemas.microsoft.com/office/powerpoint/2010/main" val="137926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6" Type="http://schemas.openxmlformats.org/officeDocument/2006/relationships/theme" Target="../theme/theme1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6" Type="http://schemas.openxmlformats.org/officeDocument/2006/relationships/theme" Target="../theme/theme20.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6" Type="http://schemas.openxmlformats.org/officeDocument/2006/relationships/theme" Target="../theme/theme21.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6" Type="http://schemas.openxmlformats.org/officeDocument/2006/relationships/theme" Target="../theme/theme22.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theme" Target="../theme/theme24.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48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53641" y="964406"/>
            <a:ext cx="7947422" cy="2464594"/>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hu-HU" smtClean="0">
                <a:sym typeface="Helvetica Neue Light" charset="0"/>
              </a:rPr>
              <a:t>Mintacím szerkesztése</a:t>
            </a:r>
            <a:endParaRPr lang="en-US" smtClean="0">
              <a:sym typeface="Helvetica Neue Light" charset="0"/>
            </a:endParaRPr>
          </a:p>
        </p:txBody>
      </p:sp>
      <p:sp>
        <p:nvSpPr>
          <p:cNvPr id="1026" name="Rectangle 2"/>
          <p:cNvSpPr>
            <a:spLocks noGrp="1" noChangeArrowheads="1"/>
          </p:cNvSpPr>
          <p:nvPr>
            <p:ph type="body" idx="1"/>
          </p:nvPr>
        </p:nvSpPr>
        <p:spPr bwMode="auto">
          <a:xfrm>
            <a:off x="553641" y="3420070"/>
            <a:ext cx="7947422" cy="2116336"/>
          </a:xfrm>
          <a:prstGeom prst="rect">
            <a:avLst/>
          </a:prstGeom>
          <a:noFill/>
          <a:ln w="12700">
            <a:noFill/>
            <a:miter lim="800000"/>
            <a:headEnd/>
            <a:tailEnd/>
          </a:ln>
          <a:effectLst/>
        </p:spPr>
        <p:txBody>
          <a:bodyPr vert="horz" wrap="square" lIns="35717" tIns="35717" rIns="35717" bIns="35717" numCol="1" anchor="t" anchorCtr="0" compatLnSpc="1">
            <a:prstTxWarp prst="textNoShape">
              <a:avLst/>
            </a:prstTxWarp>
          </a:bodyPr>
          <a:lstStyle/>
          <a:p>
            <a:pPr lvl="0"/>
            <a:r>
              <a:rPr lang="hu-HU" smtClean="0">
                <a:sym typeface="Helvetica Neue Light" charset="0"/>
              </a:rPr>
              <a:t>Mintaszöveg szerkesztése</a:t>
            </a:r>
          </a:p>
          <a:p>
            <a:pPr lvl="1"/>
            <a:r>
              <a:rPr lang="hu-HU" smtClean="0">
                <a:sym typeface="Helvetica Neue Light" charset="0"/>
              </a:rPr>
              <a:t>Második szint</a:t>
            </a:r>
          </a:p>
          <a:p>
            <a:pPr lvl="2"/>
            <a:r>
              <a:rPr lang="hu-HU" smtClean="0">
                <a:sym typeface="Helvetica Neue Light" charset="0"/>
              </a:rPr>
              <a:t>Harmadik szint</a:t>
            </a:r>
          </a:p>
          <a:p>
            <a:pPr lvl="3"/>
            <a:r>
              <a:rPr lang="hu-HU" smtClean="0">
                <a:sym typeface="Helvetica Neue Light" charset="0"/>
              </a:rPr>
              <a:t>Negyedik szint</a:t>
            </a:r>
          </a:p>
          <a:p>
            <a:pPr lvl="4"/>
            <a:r>
              <a:rPr lang="hu-HU" smtClean="0">
                <a:sym typeface="Helvetica Neue Light" charset="0"/>
              </a:rPr>
              <a:t>Ötödik szint</a:t>
            </a:r>
            <a:endParaRPr lang="en-US" smtClean="0">
              <a:sym typeface="Helvetica Neue Light" charset="0"/>
            </a:endParaRPr>
          </a:p>
        </p:txBody>
      </p:sp>
    </p:spTree>
    <p:extLst>
      <p:ext uri="{BB962C8B-B14F-4D97-AF65-F5344CB8AC3E}">
        <p14:creationId xmlns:p14="http://schemas.microsoft.com/office/powerpoint/2010/main" val="101478849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p:hf sldNum="0" hdr="0" dt="0"/>
  <p:txStyles>
    <p:titleStyle>
      <a:lvl1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2pPr>
      <a:lvl3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3pPr>
      <a:lvl4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4pPr>
      <a:lvl5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5pPr>
      <a:lvl6pPr marL="321457"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6pPr>
      <a:lvl7pPr marL="642915"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7pPr>
      <a:lvl8pPr marL="964372"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8pPr>
      <a:lvl9pPr marL="1285829"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9pPr>
    </p:titleStyle>
    <p:bodyStyle>
      <a:lvl1pPr marL="241093" indent="-241093"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ea typeface="+mn-ea"/>
          <a:cs typeface="+mn-cs"/>
          <a:sym typeface="Helvetica Neue Light" charset="0"/>
        </a:defRPr>
      </a:lvl1pPr>
      <a:lvl2pPr marL="522368" indent="-200911"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2pPr>
      <a:lvl3pPr marL="803643" indent="-16072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3pPr>
      <a:lvl4pPr marL="1125101" indent="-16072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4pPr>
      <a:lvl5pPr marL="1446558" indent="-16072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5pPr>
      <a:lvl6pPr marL="321457"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6pPr>
      <a:lvl7pPr marL="642915"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7pPr>
      <a:lvl8pPr marL="964372"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8pPr>
      <a:lvl9pPr marL="128582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9pPr>
    </p:bodyStyle>
    <p:otherStyle>
      <a:defPPr>
        <a:defRPr lang="hu-HU"/>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182790647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296201686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370985713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165819629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90869294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33357304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65360257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409654527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186900974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Szabadkézi sokszög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8" name="Szabadkézi sokszög 7"/>
          <p:cNvSpPr>
            <a:spLocks/>
          </p:cNvSpPr>
          <p:nvPr/>
        </p:nvSpPr>
        <p:spPr bwMode="auto">
          <a:xfrm>
            <a:off x="4381500" y="-71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9" name="Cím helye 8"/>
          <p:cNvSpPr>
            <a:spLocks noGrp="1"/>
          </p:cNvSpPr>
          <p:nvPr>
            <p:ph type="title"/>
          </p:nvPr>
        </p:nvSpPr>
        <p:spPr>
          <a:xfrm>
            <a:off x="457200" y="704088"/>
            <a:ext cx="8229600" cy="1143000"/>
          </a:xfrm>
          <a:prstGeom prst="rect">
            <a:avLst/>
          </a:prstGeom>
        </p:spPr>
        <p:txBody>
          <a:bodyPr vert="horz" lIns="0" tIns="45713" rIns="0" bIns="0" anchor="b">
            <a:normAutofit/>
          </a:bodyPr>
          <a:lstStyle/>
          <a:p>
            <a:r>
              <a:rPr kumimoji="0" lang="hu-HU" smtClean="0"/>
              <a:t>Mintacím szerkesztése</a:t>
            </a:r>
            <a:endParaRPr kumimoji="0" lang="en-US"/>
          </a:p>
        </p:txBody>
      </p:sp>
      <p:sp>
        <p:nvSpPr>
          <p:cNvPr id="30" name="Szöveg helye 29"/>
          <p:cNvSpPr>
            <a:spLocks noGrp="1"/>
          </p:cNvSpPr>
          <p:nvPr>
            <p:ph type="body" idx="1"/>
          </p:nvPr>
        </p:nvSpPr>
        <p:spPr>
          <a:xfrm>
            <a:off x="457200" y="1935480"/>
            <a:ext cx="8229600" cy="4389120"/>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átum helye 9"/>
          <p:cNvSpPr>
            <a:spLocks noGrp="1"/>
          </p:cNvSpPr>
          <p:nvPr>
            <p:ph type="dt" sz="half" idx="2"/>
          </p:nvPr>
        </p:nvSpPr>
        <p:spPr>
          <a:xfrm>
            <a:off x="457200" y="6356353"/>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ru-RU">
              <a:solidFill>
                <a:srgbClr val="04617B">
                  <a:shade val="90000"/>
                </a:srgbClr>
              </a:solidFill>
              <a:latin typeface="Constantia"/>
              <a:cs typeface="+mn-cs"/>
            </a:endParaRPr>
          </a:p>
        </p:txBody>
      </p:sp>
      <p:sp>
        <p:nvSpPr>
          <p:cNvPr id="22" name="Élőláb helye 21"/>
          <p:cNvSpPr>
            <a:spLocks noGrp="1"/>
          </p:cNvSpPr>
          <p:nvPr>
            <p:ph type="ftr" sz="quarter" idx="3"/>
          </p:nvPr>
        </p:nvSpPr>
        <p:spPr>
          <a:xfrm>
            <a:off x="2667001" y="6356353"/>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r>
              <a:rPr lang="hu-HU" smtClean="0">
                <a:solidFill>
                  <a:srgbClr val="04617B">
                    <a:shade val="90000"/>
                  </a:srgbClr>
                </a:solidFill>
                <a:latin typeface="Constantia"/>
                <a:cs typeface="+mn-cs"/>
              </a:rPr>
              <a:t>Nagykanizsa - Bölcsődék Napja 2015</a:t>
            </a:r>
            <a:endParaRPr lang="ru-RU">
              <a:solidFill>
                <a:srgbClr val="04617B">
                  <a:shade val="90000"/>
                </a:srgbClr>
              </a:solidFill>
              <a:latin typeface="Constantia"/>
              <a:cs typeface="+mn-cs"/>
            </a:endParaRPr>
          </a:p>
        </p:txBody>
      </p:sp>
      <p:sp>
        <p:nvSpPr>
          <p:cNvPr id="18" name="Dia számának helye 17"/>
          <p:cNvSpPr>
            <a:spLocks noGrp="1"/>
          </p:cNvSpPr>
          <p:nvPr>
            <p:ph type="sldNum" sz="quarter" idx="4"/>
          </p:nvPr>
        </p:nvSpPr>
        <p:spPr>
          <a:xfrm>
            <a:off x="7924800" y="6356353"/>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1B4883ED-C4EE-4629-B4DF-4BC0CF7D5359}" type="slidenum">
              <a:rPr lang="ru-RU" smtClean="0">
                <a:solidFill>
                  <a:srgbClr val="04617B">
                    <a:shade val="90000"/>
                  </a:srgbClr>
                </a:solidFill>
                <a:latin typeface="Constantia"/>
                <a:cs typeface="+mn-cs"/>
              </a:rPr>
              <a:pPr fontAlgn="auto">
                <a:spcBef>
                  <a:spcPts val="0"/>
                </a:spcBef>
                <a:spcAft>
                  <a:spcPts val="0"/>
                </a:spcAft>
              </a:pPr>
              <a:t>‹#›</a:t>
            </a:fld>
            <a:endParaRPr lang="ru-RU">
              <a:solidFill>
                <a:srgbClr val="04617B">
                  <a:shade val="90000"/>
                </a:srgbClr>
              </a:solidFill>
              <a:latin typeface="Constantia"/>
              <a:cs typeface="+mn-cs"/>
            </a:endParaRPr>
          </a:p>
        </p:txBody>
      </p:sp>
      <p:grpSp>
        <p:nvGrpSpPr>
          <p:cNvPr id="2" name="Csoportba foglalás 1"/>
          <p:cNvGrpSpPr/>
          <p:nvPr/>
        </p:nvGrpSpPr>
        <p:grpSpPr>
          <a:xfrm>
            <a:off x="-19017" y="202408"/>
            <a:ext cx="9180548" cy="649224"/>
            <a:chOff x="-19045" y="216550"/>
            <a:chExt cx="9180548" cy="649224"/>
          </a:xfrm>
        </p:grpSpPr>
        <p:sp>
          <p:nvSpPr>
            <p:cNvPr id="12" name="Szabadkézi sokszög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sp>
          <p:nvSpPr>
            <p:cNvPr id="13" name="Szabadkézi sokszög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grpSp>
    </p:spTree>
    <p:extLst>
      <p:ext uri="{BB962C8B-B14F-4D97-AF65-F5344CB8AC3E}">
        <p14:creationId xmlns:p14="http://schemas.microsoft.com/office/powerpoint/2010/main" val="226632743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278" indent="-2742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981" indent="-246851"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259" indent="-246851"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537" indent="-210279"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815" indent="-210279"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093" indent="-210279"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945" indent="-182852"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224" indent="-182852"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502" indent="-182852"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E9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397" tIns="45699" rIns="91397" bIns="45699" numCol="1" anchor="t" anchorCtr="0" compatLnSpc="1">
            <a:prstTxWarp prst="textNoShape">
              <a:avLst/>
            </a:prstTxWarp>
          </a:bodyPr>
          <a:lstStyle>
            <a:lvl1pPr>
              <a:defRPr sz="1400">
                <a:cs typeface="+mn-cs"/>
              </a:defRPr>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397" tIns="45699" rIns="91397" bIns="45699" numCol="1" anchor="t" anchorCtr="0" compatLnSpc="1">
            <a:prstTxWarp prst="textNoShape">
              <a:avLst/>
            </a:prstTxWarp>
          </a:bodyPr>
          <a:lstStyle>
            <a:lvl1pPr algn="r">
              <a:defRPr sz="1400">
                <a:cs typeface="+mn-cs"/>
              </a:defRPr>
            </a:lvl1pPr>
          </a:lstStyle>
          <a:p>
            <a:pPr>
              <a:defRPr/>
            </a:pPr>
            <a:fld id="{0E844A85-24EE-4107-9E21-4E7588926953}" type="slidenum">
              <a:rPr lang="hu-HU"/>
              <a:pPr>
                <a:defRPr/>
              </a:pPr>
              <a:t>‹#›</a:t>
            </a:fld>
            <a:endParaRPr lang="hu-HU"/>
          </a:p>
        </p:txBody>
      </p:sp>
      <p:sp>
        <p:nvSpPr>
          <p:cNvPr id="7" name="Rectangle 5"/>
          <p:cNvSpPr txBox="1">
            <a:spLocks noChangeArrowheads="1"/>
          </p:cNvSpPr>
          <p:nvPr/>
        </p:nvSpPr>
        <p:spPr>
          <a:xfrm>
            <a:off x="468322" y="6265864"/>
            <a:ext cx="8207375" cy="476250"/>
          </a:xfrm>
          <a:prstGeom prst="rect">
            <a:avLst/>
          </a:prstGeom>
          <a:ln/>
        </p:spPr>
        <p:txBody>
          <a:bodyPr lIns="91397" tIns="45699" rIns="91397" bIns="45699"/>
          <a:lstStyle>
            <a:defPPr>
              <a:defRPr lang="hu-HU"/>
            </a:defPPr>
            <a:lvl1pPr algn="l" rtl="0" fontAlgn="base">
              <a:spcBef>
                <a:spcPct val="0"/>
              </a:spcBef>
              <a:spcAft>
                <a:spcPct val="0"/>
              </a:spcAft>
              <a:defRPr sz="2400" kern="1200">
                <a:solidFill>
                  <a:srgbClr val="F9C15D"/>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defRPr/>
            </a:pPr>
            <a:r>
              <a:rPr lang="hu-HU" dirty="0" smtClean="0">
                <a:solidFill>
                  <a:srgbClr val="FCAE46"/>
                </a:solidFill>
              </a:rPr>
              <a:t>Óvodapedagógia szak - Akkreditáció 2012</a:t>
            </a:r>
            <a:endParaRPr lang="hu-HU" dirty="0">
              <a:solidFill>
                <a:srgbClr val="FCAE46"/>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a:solidFill>
            <a:srgbClr val="985802"/>
          </a:solidFill>
          <a:latin typeface="+mj-lt"/>
          <a:ea typeface="+mj-ea"/>
          <a:cs typeface="+mj-cs"/>
        </a:defRPr>
      </a:lvl1pPr>
      <a:lvl2pPr algn="ctr" rtl="0" eaLnBrk="1" fontAlgn="base" hangingPunct="1">
        <a:spcBef>
          <a:spcPct val="0"/>
        </a:spcBef>
        <a:spcAft>
          <a:spcPct val="0"/>
        </a:spcAft>
        <a:defRPr sz="4400">
          <a:solidFill>
            <a:srgbClr val="985802"/>
          </a:solidFill>
          <a:latin typeface="Arial" charset="0"/>
        </a:defRPr>
      </a:lvl2pPr>
      <a:lvl3pPr algn="ctr" rtl="0" eaLnBrk="1" fontAlgn="base" hangingPunct="1">
        <a:spcBef>
          <a:spcPct val="0"/>
        </a:spcBef>
        <a:spcAft>
          <a:spcPct val="0"/>
        </a:spcAft>
        <a:defRPr sz="4400">
          <a:solidFill>
            <a:srgbClr val="985802"/>
          </a:solidFill>
          <a:latin typeface="Arial" charset="0"/>
        </a:defRPr>
      </a:lvl3pPr>
      <a:lvl4pPr algn="ctr" rtl="0" eaLnBrk="1" fontAlgn="base" hangingPunct="1">
        <a:spcBef>
          <a:spcPct val="0"/>
        </a:spcBef>
        <a:spcAft>
          <a:spcPct val="0"/>
        </a:spcAft>
        <a:defRPr sz="4400">
          <a:solidFill>
            <a:srgbClr val="985802"/>
          </a:solidFill>
          <a:latin typeface="Arial" charset="0"/>
        </a:defRPr>
      </a:lvl4pPr>
      <a:lvl5pPr algn="ctr" rtl="0" eaLnBrk="1" fontAlgn="base" hangingPunct="1">
        <a:spcBef>
          <a:spcPct val="0"/>
        </a:spcBef>
        <a:spcAft>
          <a:spcPct val="0"/>
        </a:spcAft>
        <a:defRPr sz="4400">
          <a:solidFill>
            <a:srgbClr val="985802"/>
          </a:solidFill>
          <a:latin typeface="Arial" charset="0"/>
        </a:defRPr>
      </a:lvl5pPr>
      <a:lvl6pPr marL="456988" algn="ctr" rtl="0" eaLnBrk="1" fontAlgn="base" hangingPunct="1">
        <a:spcBef>
          <a:spcPct val="0"/>
        </a:spcBef>
        <a:spcAft>
          <a:spcPct val="0"/>
        </a:spcAft>
        <a:defRPr sz="4400">
          <a:solidFill>
            <a:schemeClr val="tx2"/>
          </a:solidFill>
          <a:latin typeface="Arial" charset="0"/>
        </a:defRPr>
      </a:lvl6pPr>
      <a:lvl7pPr marL="913977" algn="ctr" rtl="0" eaLnBrk="1" fontAlgn="base" hangingPunct="1">
        <a:spcBef>
          <a:spcPct val="0"/>
        </a:spcBef>
        <a:spcAft>
          <a:spcPct val="0"/>
        </a:spcAft>
        <a:defRPr sz="4400">
          <a:solidFill>
            <a:schemeClr val="tx2"/>
          </a:solidFill>
          <a:latin typeface="Arial" charset="0"/>
        </a:defRPr>
      </a:lvl7pPr>
      <a:lvl8pPr marL="1370970" algn="ctr" rtl="0" eaLnBrk="1" fontAlgn="base" hangingPunct="1">
        <a:spcBef>
          <a:spcPct val="0"/>
        </a:spcBef>
        <a:spcAft>
          <a:spcPct val="0"/>
        </a:spcAft>
        <a:defRPr sz="4400">
          <a:solidFill>
            <a:schemeClr val="tx2"/>
          </a:solidFill>
          <a:latin typeface="Arial" charset="0"/>
        </a:defRPr>
      </a:lvl8pPr>
      <a:lvl9pPr marL="1827959" algn="ctr" rtl="0" eaLnBrk="1" fontAlgn="base" hangingPunct="1">
        <a:spcBef>
          <a:spcPct val="0"/>
        </a:spcBef>
        <a:spcAft>
          <a:spcPct val="0"/>
        </a:spcAft>
        <a:defRPr sz="4400">
          <a:solidFill>
            <a:schemeClr val="tx2"/>
          </a:solidFill>
          <a:latin typeface="Arial" charset="0"/>
        </a:defRPr>
      </a:lvl9pPr>
    </p:titleStyle>
    <p:bodyStyle>
      <a:lvl1pPr marL="342744" indent="-342744" algn="l" rtl="0" eaLnBrk="1" fontAlgn="base" hangingPunct="1">
        <a:spcBef>
          <a:spcPct val="20000"/>
        </a:spcBef>
        <a:spcAft>
          <a:spcPct val="0"/>
        </a:spcAft>
        <a:buChar char="•"/>
        <a:defRPr sz="3200">
          <a:solidFill>
            <a:srgbClr val="985802"/>
          </a:solidFill>
          <a:latin typeface="+mn-lt"/>
          <a:ea typeface="+mn-ea"/>
          <a:cs typeface="+mn-cs"/>
        </a:defRPr>
      </a:lvl1pPr>
      <a:lvl2pPr marL="742608" indent="-285618" algn="l" rtl="0" eaLnBrk="1" fontAlgn="base" hangingPunct="1">
        <a:spcBef>
          <a:spcPct val="20000"/>
        </a:spcBef>
        <a:spcAft>
          <a:spcPct val="0"/>
        </a:spcAft>
        <a:buChar char="–"/>
        <a:defRPr sz="2800">
          <a:solidFill>
            <a:srgbClr val="985802"/>
          </a:solidFill>
          <a:latin typeface="+mn-lt"/>
        </a:defRPr>
      </a:lvl2pPr>
      <a:lvl3pPr marL="1142471" indent="-228493" algn="l" rtl="0" eaLnBrk="1" fontAlgn="base" hangingPunct="1">
        <a:spcBef>
          <a:spcPct val="20000"/>
        </a:spcBef>
        <a:spcAft>
          <a:spcPct val="0"/>
        </a:spcAft>
        <a:buChar char="•"/>
        <a:defRPr sz="2400">
          <a:solidFill>
            <a:srgbClr val="985802"/>
          </a:solidFill>
          <a:latin typeface="+mn-lt"/>
        </a:defRPr>
      </a:lvl3pPr>
      <a:lvl4pPr marL="1599462" indent="-228493" algn="l" rtl="0" eaLnBrk="1" fontAlgn="base" hangingPunct="1">
        <a:spcBef>
          <a:spcPct val="20000"/>
        </a:spcBef>
        <a:spcAft>
          <a:spcPct val="0"/>
        </a:spcAft>
        <a:buChar char="–"/>
        <a:defRPr sz="2000">
          <a:solidFill>
            <a:srgbClr val="985802"/>
          </a:solidFill>
          <a:latin typeface="+mn-lt"/>
        </a:defRPr>
      </a:lvl4pPr>
      <a:lvl5pPr marL="2056455" indent="-228493" algn="l" rtl="0" eaLnBrk="1" fontAlgn="base" hangingPunct="1">
        <a:spcBef>
          <a:spcPct val="20000"/>
        </a:spcBef>
        <a:spcAft>
          <a:spcPct val="0"/>
        </a:spcAft>
        <a:buChar char="»"/>
        <a:defRPr sz="2000">
          <a:solidFill>
            <a:srgbClr val="985802"/>
          </a:solidFill>
          <a:latin typeface="+mn-lt"/>
        </a:defRPr>
      </a:lvl5pPr>
      <a:lvl6pPr marL="2513445" indent="-228493" algn="l" rtl="0" eaLnBrk="1" fontAlgn="base" hangingPunct="1">
        <a:spcBef>
          <a:spcPct val="20000"/>
        </a:spcBef>
        <a:spcAft>
          <a:spcPct val="0"/>
        </a:spcAft>
        <a:buChar char="»"/>
        <a:defRPr sz="2000">
          <a:solidFill>
            <a:schemeClr val="tx1"/>
          </a:solidFill>
          <a:latin typeface="+mn-lt"/>
        </a:defRPr>
      </a:lvl6pPr>
      <a:lvl7pPr marL="2970432" indent="-228493" algn="l" rtl="0" eaLnBrk="1" fontAlgn="base" hangingPunct="1">
        <a:spcBef>
          <a:spcPct val="20000"/>
        </a:spcBef>
        <a:spcAft>
          <a:spcPct val="0"/>
        </a:spcAft>
        <a:buChar char="»"/>
        <a:defRPr sz="2000">
          <a:solidFill>
            <a:schemeClr val="tx1"/>
          </a:solidFill>
          <a:latin typeface="+mn-lt"/>
        </a:defRPr>
      </a:lvl7pPr>
      <a:lvl8pPr marL="3427423" indent="-228493" algn="l" rtl="0" eaLnBrk="1" fontAlgn="base" hangingPunct="1">
        <a:spcBef>
          <a:spcPct val="20000"/>
        </a:spcBef>
        <a:spcAft>
          <a:spcPct val="0"/>
        </a:spcAft>
        <a:buChar char="»"/>
        <a:defRPr sz="2000">
          <a:solidFill>
            <a:schemeClr val="tx1"/>
          </a:solidFill>
          <a:latin typeface="+mn-lt"/>
        </a:defRPr>
      </a:lvl8pPr>
      <a:lvl9pPr marL="3884410" indent="-228493" algn="l" rtl="0" eaLnBrk="1" fontAlgn="base" hangingPunct="1">
        <a:spcBef>
          <a:spcPct val="20000"/>
        </a:spcBef>
        <a:spcAft>
          <a:spcPct val="0"/>
        </a:spcAft>
        <a:buChar char="»"/>
        <a:defRPr sz="2000">
          <a:solidFill>
            <a:schemeClr val="tx1"/>
          </a:solidFill>
          <a:latin typeface="+mn-lt"/>
        </a:defRPr>
      </a:lvl9pPr>
    </p:bodyStyle>
    <p:otherStyle>
      <a:defPPr>
        <a:defRPr lang="hu-HU"/>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Szabadkézi sokszög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8" name="Szabadkézi sokszög 7"/>
          <p:cNvSpPr>
            <a:spLocks/>
          </p:cNvSpPr>
          <p:nvPr/>
        </p:nvSpPr>
        <p:spPr bwMode="auto">
          <a:xfrm>
            <a:off x="4381500" y="-71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9" name="Cím helye 8"/>
          <p:cNvSpPr>
            <a:spLocks noGrp="1"/>
          </p:cNvSpPr>
          <p:nvPr>
            <p:ph type="title"/>
          </p:nvPr>
        </p:nvSpPr>
        <p:spPr>
          <a:xfrm>
            <a:off x="457200" y="704088"/>
            <a:ext cx="8229600" cy="1143000"/>
          </a:xfrm>
          <a:prstGeom prst="rect">
            <a:avLst/>
          </a:prstGeom>
        </p:spPr>
        <p:txBody>
          <a:bodyPr vert="horz" lIns="0" tIns="45713" rIns="0" bIns="0" anchor="b">
            <a:normAutofit/>
          </a:bodyPr>
          <a:lstStyle/>
          <a:p>
            <a:r>
              <a:rPr kumimoji="0" lang="hu-HU" smtClean="0"/>
              <a:t>Mintacím szerkesztése</a:t>
            </a:r>
            <a:endParaRPr kumimoji="0" lang="en-US"/>
          </a:p>
        </p:txBody>
      </p:sp>
      <p:sp>
        <p:nvSpPr>
          <p:cNvPr id="30" name="Szöveg helye 29"/>
          <p:cNvSpPr>
            <a:spLocks noGrp="1"/>
          </p:cNvSpPr>
          <p:nvPr>
            <p:ph type="body" idx="1"/>
          </p:nvPr>
        </p:nvSpPr>
        <p:spPr>
          <a:xfrm>
            <a:off x="457200" y="1935480"/>
            <a:ext cx="8229600" cy="4389120"/>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átum helye 9"/>
          <p:cNvSpPr>
            <a:spLocks noGrp="1"/>
          </p:cNvSpPr>
          <p:nvPr>
            <p:ph type="dt" sz="half" idx="2"/>
          </p:nvPr>
        </p:nvSpPr>
        <p:spPr>
          <a:xfrm>
            <a:off x="457200" y="6356353"/>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ru-RU">
              <a:solidFill>
                <a:srgbClr val="04617B">
                  <a:shade val="90000"/>
                </a:srgbClr>
              </a:solidFill>
              <a:latin typeface="Constantia"/>
              <a:cs typeface="+mn-cs"/>
            </a:endParaRPr>
          </a:p>
        </p:txBody>
      </p:sp>
      <p:sp>
        <p:nvSpPr>
          <p:cNvPr id="22" name="Élőláb helye 21"/>
          <p:cNvSpPr>
            <a:spLocks noGrp="1"/>
          </p:cNvSpPr>
          <p:nvPr>
            <p:ph type="ftr" sz="quarter" idx="3"/>
          </p:nvPr>
        </p:nvSpPr>
        <p:spPr>
          <a:xfrm>
            <a:off x="2667001" y="6356353"/>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r>
              <a:rPr lang="hu-HU" smtClean="0">
                <a:solidFill>
                  <a:srgbClr val="04617B">
                    <a:shade val="90000"/>
                  </a:srgbClr>
                </a:solidFill>
                <a:latin typeface="Constantia"/>
                <a:cs typeface="+mn-cs"/>
              </a:rPr>
              <a:t>Nagykanizsa - Bölcsődék Napja 2015</a:t>
            </a:r>
            <a:endParaRPr lang="ru-RU">
              <a:solidFill>
                <a:srgbClr val="04617B">
                  <a:shade val="90000"/>
                </a:srgbClr>
              </a:solidFill>
              <a:latin typeface="Constantia"/>
              <a:cs typeface="+mn-cs"/>
            </a:endParaRPr>
          </a:p>
        </p:txBody>
      </p:sp>
      <p:sp>
        <p:nvSpPr>
          <p:cNvPr id="18" name="Dia számának helye 17"/>
          <p:cNvSpPr>
            <a:spLocks noGrp="1"/>
          </p:cNvSpPr>
          <p:nvPr>
            <p:ph type="sldNum" sz="quarter" idx="4"/>
          </p:nvPr>
        </p:nvSpPr>
        <p:spPr>
          <a:xfrm>
            <a:off x="7924800" y="6356353"/>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1B4883ED-C4EE-4629-B4DF-4BC0CF7D5359}" type="slidenum">
              <a:rPr lang="ru-RU" smtClean="0">
                <a:solidFill>
                  <a:srgbClr val="04617B">
                    <a:shade val="90000"/>
                  </a:srgbClr>
                </a:solidFill>
                <a:latin typeface="Constantia"/>
                <a:cs typeface="+mn-cs"/>
              </a:rPr>
              <a:pPr fontAlgn="auto">
                <a:spcBef>
                  <a:spcPts val="0"/>
                </a:spcBef>
                <a:spcAft>
                  <a:spcPts val="0"/>
                </a:spcAft>
              </a:pPr>
              <a:t>‹#›</a:t>
            </a:fld>
            <a:endParaRPr lang="ru-RU">
              <a:solidFill>
                <a:srgbClr val="04617B">
                  <a:shade val="90000"/>
                </a:srgbClr>
              </a:solidFill>
              <a:latin typeface="Constantia"/>
              <a:cs typeface="+mn-cs"/>
            </a:endParaRPr>
          </a:p>
        </p:txBody>
      </p:sp>
      <p:grpSp>
        <p:nvGrpSpPr>
          <p:cNvPr id="2" name="Csoportba foglalás 1"/>
          <p:cNvGrpSpPr/>
          <p:nvPr/>
        </p:nvGrpSpPr>
        <p:grpSpPr>
          <a:xfrm>
            <a:off x="-19017" y="202408"/>
            <a:ext cx="9180548" cy="649224"/>
            <a:chOff x="-19045" y="216550"/>
            <a:chExt cx="9180548" cy="649224"/>
          </a:xfrm>
        </p:grpSpPr>
        <p:sp>
          <p:nvSpPr>
            <p:cNvPr id="12" name="Szabadkézi sokszög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sp>
          <p:nvSpPr>
            <p:cNvPr id="13" name="Szabadkézi sokszög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grpSp>
    </p:spTree>
    <p:extLst>
      <p:ext uri="{BB962C8B-B14F-4D97-AF65-F5344CB8AC3E}">
        <p14:creationId xmlns:p14="http://schemas.microsoft.com/office/powerpoint/2010/main" val="419017162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278" indent="-2742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981" indent="-246851"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259" indent="-246851"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537" indent="-210279"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815" indent="-210279"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093" indent="-210279"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945" indent="-182852"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224" indent="-182852"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502" indent="-182852"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Szabadkézi sokszög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8" name="Szabadkézi sokszög 7"/>
          <p:cNvSpPr>
            <a:spLocks/>
          </p:cNvSpPr>
          <p:nvPr/>
        </p:nvSpPr>
        <p:spPr bwMode="auto">
          <a:xfrm>
            <a:off x="4381500" y="-71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9" name="Cím helye 8"/>
          <p:cNvSpPr>
            <a:spLocks noGrp="1"/>
          </p:cNvSpPr>
          <p:nvPr>
            <p:ph type="title"/>
          </p:nvPr>
        </p:nvSpPr>
        <p:spPr>
          <a:xfrm>
            <a:off x="457200" y="704088"/>
            <a:ext cx="8229600" cy="1143000"/>
          </a:xfrm>
          <a:prstGeom prst="rect">
            <a:avLst/>
          </a:prstGeom>
        </p:spPr>
        <p:txBody>
          <a:bodyPr vert="horz" lIns="0" tIns="45713" rIns="0" bIns="0" anchor="b">
            <a:normAutofit/>
          </a:bodyPr>
          <a:lstStyle/>
          <a:p>
            <a:r>
              <a:rPr kumimoji="0" lang="hu-HU" smtClean="0"/>
              <a:t>Mintacím szerkesztése</a:t>
            </a:r>
            <a:endParaRPr kumimoji="0" lang="en-US"/>
          </a:p>
        </p:txBody>
      </p:sp>
      <p:sp>
        <p:nvSpPr>
          <p:cNvPr id="30" name="Szöveg helye 29"/>
          <p:cNvSpPr>
            <a:spLocks noGrp="1"/>
          </p:cNvSpPr>
          <p:nvPr>
            <p:ph type="body" idx="1"/>
          </p:nvPr>
        </p:nvSpPr>
        <p:spPr>
          <a:xfrm>
            <a:off x="457200" y="1935480"/>
            <a:ext cx="8229600" cy="4389120"/>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átum helye 9"/>
          <p:cNvSpPr>
            <a:spLocks noGrp="1"/>
          </p:cNvSpPr>
          <p:nvPr>
            <p:ph type="dt" sz="half" idx="2"/>
          </p:nvPr>
        </p:nvSpPr>
        <p:spPr>
          <a:xfrm>
            <a:off x="457200" y="6356353"/>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ru-RU">
              <a:solidFill>
                <a:srgbClr val="04617B">
                  <a:shade val="90000"/>
                </a:srgbClr>
              </a:solidFill>
              <a:latin typeface="Constantia"/>
              <a:cs typeface="+mn-cs"/>
            </a:endParaRPr>
          </a:p>
        </p:txBody>
      </p:sp>
      <p:sp>
        <p:nvSpPr>
          <p:cNvPr id="22" name="Élőláb helye 21"/>
          <p:cNvSpPr>
            <a:spLocks noGrp="1"/>
          </p:cNvSpPr>
          <p:nvPr>
            <p:ph type="ftr" sz="quarter" idx="3"/>
          </p:nvPr>
        </p:nvSpPr>
        <p:spPr>
          <a:xfrm>
            <a:off x="2667001" y="6356353"/>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r>
              <a:rPr lang="hu-HU" smtClean="0">
                <a:solidFill>
                  <a:srgbClr val="04617B">
                    <a:shade val="90000"/>
                  </a:srgbClr>
                </a:solidFill>
                <a:latin typeface="Constantia"/>
                <a:cs typeface="+mn-cs"/>
              </a:rPr>
              <a:t>Nagykanizsa - Bölcsődék Napja 2015</a:t>
            </a:r>
            <a:endParaRPr lang="ru-RU">
              <a:solidFill>
                <a:srgbClr val="04617B">
                  <a:shade val="90000"/>
                </a:srgbClr>
              </a:solidFill>
              <a:latin typeface="Constantia"/>
              <a:cs typeface="+mn-cs"/>
            </a:endParaRPr>
          </a:p>
        </p:txBody>
      </p:sp>
      <p:sp>
        <p:nvSpPr>
          <p:cNvPr id="18" name="Dia számának helye 17"/>
          <p:cNvSpPr>
            <a:spLocks noGrp="1"/>
          </p:cNvSpPr>
          <p:nvPr>
            <p:ph type="sldNum" sz="quarter" idx="4"/>
          </p:nvPr>
        </p:nvSpPr>
        <p:spPr>
          <a:xfrm>
            <a:off x="7924800" y="6356353"/>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1B4883ED-C4EE-4629-B4DF-4BC0CF7D5359}" type="slidenum">
              <a:rPr lang="ru-RU" smtClean="0">
                <a:solidFill>
                  <a:srgbClr val="04617B">
                    <a:shade val="90000"/>
                  </a:srgbClr>
                </a:solidFill>
                <a:latin typeface="Constantia"/>
                <a:cs typeface="+mn-cs"/>
              </a:rPr>
              <a:pPr fontAlgn="auto">
                <a:spcBef>
                  <a:spcPts val="0"/>
                </a:spcBef>
                <a:spcAft>
                  <a:spcPts val="0"/>
                </a:spcAft>
              </a:pPr>
              <a:t>‹#›</a:t>
            </a:fld>
            <a:endParaRPr lang="ru-RU">
              <a:solidFill>
                <a:srgbClr val="04617B">
                  <a:shade val="90000"/>
                </a:srgbClr>
              </a:solidFill>
              <a:latin typeface="Constantia"/>
              <a:cs typeface="+mn-cs"/>
            </a:endParaRPr>
          </a:p>
        </p:txBody>
      </p:sp>
      <p:grpSp>
        <p:nvGrpSpPr>
          <p:cNvPr id="2" name="Csoportba foglalás 1"/>
          <p:cNvGrpSpPr/>
          <p:nvPr/>
        </p:nvGrpSpPr>
        <p:grpSpPr>
          <a:xfrm>
            <a:off x="-19017" y="202408"/>
            <a:ext cx="9180548" cy="649224"/>
            <a:chOff x="-19045" y="216550"/>
            <a:chExt cx="9180548" cy="649224"/>
          </a:xfrm>
        </p:grpSpPr>
        <p:sp>
          <p:nvSpPr>
            <p:cNvPr id="12" name="Szabadkézi sokszög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sp>
          <p:nvSpPr>
            <p:cNvPr id="13" name="Szabadkézi sokszög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grpSp>
    </p:spTree>
    <p:extLst>
      <p:ext uri="{BB962C8B-B14F-4D97-AF65-F5344CB8AC3E}">
        <p14:creationId xmlns:p14="http://schemas.microsoft.com/office/powerpoint/2010/main" val="217997861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278" indent="-2742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981" indent="-246851"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259" indent="-246851"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537" indent="-210279"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815" indent="-210279"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093" indent="-210279"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945" indent="-182852"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224" indent="-182852"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502" indent="-182852"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Szabadkézi sokszög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8" name="Szabadkézi sokszög 7"/>
          <p:cNvSpPr>
            <a:spLocks/>
          </p:cNvSpPr>
          <p:nvPr/>
        </p:nvSpPr>
        <p:spPr bwMode="auto">
          <a:xfrm>
            <a:off x="4381500" y="-71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25" tIns="45713" rIns="91425" bIns="45713" anchor="t" compatLnSpc="1"/>
          <a:lstStyle/>
          <a:p>
            <a:pPr fontAlgn="auto">
              <a:spcBef>
                <a:spcPts val="0"/>
              </a:spcBef>
              <a:spcAft>
                <a:spcPts val="0"/>
              </a:spcAft>
            </a:pPr>
            <a:endParaRPr lang="en-US" sz="1800">
              <a:solidFill>
                <a:prstClr val="black"/>
              </a:solidFill>
              <a:latin typeface="Constantia"/>
              <a:cs typeface="+mn-cs"/>
            </a:endParaRPr>
          </a:p>
        </p:txBody>
      </p:sp>
      <p:sp>
        <p:nvSpPr>
          <p:cNvPr id="9" name="Cím helye 8"/>
          <p:cNvSpPr>
            <a:spLocks noGrp="1"/>
          </p:cNvSpPr>
          <p:nvPr>
            <p:ph type="title"/>
          </p:nvPr>
        </p:nvSpPr>
        <p:spPr>
          <a:xfrm>
            <a:off x="457200" y="704088"/>
            <a:ext cx="8229600" cy="1143000"/>
          </a:xfrm>
          <a:prstGeom prst="rect">
            <a:avLst/>
          </a:prstGeom>
        </p:spPr>
        <p:txBody>
          <a:bodyPr vert="horz" lIns="0" tIns="45713" rIns="0" bIns="0" anchor="b">
            <a:normAutofit/>
          </a:bodyPr>
          <a:lstStyle/>
          <a:p>
            <a:r>
              <a:rPr kumimoji="0" lang="hu-HU" smtClean="0"/>
              <a:t>Mintacím szerkesztése</a:t>
            </a:r>
            <a:endParaRPr kumimoji="0" lang="en-US"/>
          </a:p>
        </p:txBody>
      </p:sp>
      <p:sp>
        <p:nvSpPr>
          <p:cNvPr id="30" name="Szöveg helye 29"/>
          <p:cNvSpPr>
            <a:spLocks noGrp="1"/>
          </p:cNvSpPr>
          <p:nvPr>
            <p:ph type="body" idx="1"/>
          </p:nvPr>
        </p:nvSpPr>
        <p:spPr>
          <a:xfrm>
            <a:off x="457200" y="1935480"/>
            <a:ext cx="8229600" cy="4389120"/>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átum helye 9"/>
          <p:cNvSpPr>
            <a:spLocks noGrp="1"/>
          </p:cNvSpPr>
          <p:nvPr>
            <p:ph type="dt" sz="half" idx="2"/>
          </p:nvPr>
        </p:nvSpPr>
        <p:spPr>
          <a:xfrm>
            <a:off x="457200" y="6356353"/>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ru-RU">
              <a:solidFill>
                <a:srgbClr val="04617B">
                  <a:shade val="90000"/>
                </a:srgbClr>
              </a:solidFill>
              <a:latin typeface="Constantia"/>
              <a:cs typeface="+mn-cs"/>
            </a:endParaRPr>
          </a:p>
        </p:txBody>
      </p:sp>
      <p:sp>
        <p:nvSpPr>
          <p:cNvPr id="22" name="Élőláb helye 21"/>
          <p:cNvSpPr>
            <a:spLocks noGrp="1"/>
          </p:cNvSpPr>
          <p:nvPr>
            <p:ph type="ftr" sz="quarter" idx="3"/>
          </p:nvPr>
        </p:nvSpPr>
        <p:spPr>
          <a:xfrm>
            <a:off x="2667001" y="6356353"/>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r>
              <a:rPr lang="hu-HU" smtClean="0">
                <a:solidFill>
                  <a:srgbClr val="04617B">
                    <a:shade val="90000"/>
                  </a:srgbClr>
                </a:solidFill>
                <a:latin typeface="Constantia"/>
                <a:cs typeface="+mn-cs"/>
              </a:rPr>
              <a:t>Nagykanizsa - Bölcsődék Napja 2015</a:t>
            </a:r>
            <a:endParaRPr lang="ru-RU">
              <a:solidFill>
                <a:srgbClr val="04617B">
                  <a:shade val="90000"/>
                </a:srgbClr>
              </a:solidFill>
              <a:latin typeface="Constantia"/>
              <a:cs typeface="+mn-cs"/>
            </a:endParaRPr>
          </a:p>
        </p:txBody>
      </p:sp>
      <p:sp>
        <p:nvSpPr>
          <p:cNvPr id="18" name="Dia számának helye 17"/>
          <p:cNvSpPr>
            <a:spLocks noGrp="1"/>
          </p:cNvSpPr>
          <p:nvPr>
            <p:ph type="sldNum" sz="quarter" idx="4"/>
          </p:nvPr>
        </p:nvSpPr>
        <p:spPr>
          <a:xfrm>
            <a:off x="7924800" y="6356353"/>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1B4883ED-C4EE-4629-B4DF-4BC0CF7D5359}" type="slidenum">
              <a:rPr lang="ru-RU" smtClean="0">
                <a:solidFill>
                  <a:srgbClr val="04617B">
                    <a:shade val="90000"/>
                  </a:srgbClr>
                </a:solidFill>
                <a:latin typeface="Constantia"/>
                <a:cs typeface="+mn-cs"/>
              </a:rPr>
              <a:pPr fontAlgn="auto">
                <a:spcBef>
                  <a:spcPts val="0"/>
                </a:spcBef>
                <a:spcAft>
                  <a:spcPts val="0"/>
                </a:spcAft>
              </a:pPr>
              <a:t>‹#›</a:t>
            </a:fld>
            <a:endParaRPr lang="ru-RU">
              <a:solidFill>
                <a:srgbClr val="04617B">
                  <a:shade val="90000"/>
                </a:srgbClr>
              </a:solidFill>
              <a:latin typeface="Constantia"/>
              <a:cs typeface="+mn-cs"/>
            </a:endParaRPr>
          </a:p>
        </p:txBody>
      </p:sp>
      <p:grpSp>
        <p:nvGrpSpPr>
          <p:cNvPr id="2" name="Csoportba foglalás 1"/>
          <p:cNvGrpSpPr/>
          <p:nvPr/>
        </p:nvGrpSpPr>
        <p:grpSpPr>
          <a:xfrm>
            <a:off x="-19017" y="202408"/>
            <a:ext cx="9180548" cy="649224"/>
            <a:chOff x="-19045" y="216550"/>
            <a:chExt cx="9180548" cy="649224"/>
          </a:xfrm>
        </p:grpSpPr>
        <p:sp>
          <p:nvSpPr>
            <p:cNvPr id="12" name="Szabadkézi sokszög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sp>
          <p:nvSpPr>
            <p:cNvPr id="13" name="Szabadkézi sokszög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cs typeface="+mn-cs"/>
              </a:endParaRPr>
            </a:p>
          </p:txBody>
        </p:sp>
      </p:grpSp>
    </p:spTree>
    <p:extLst>
      <p:ext uri="{BB962C8B-B14F-4D97-AF65-F5344CB8AC3E}">
        <p14:creationId xmlns:p14="http://schemas.microsoft.com/office/powerpoint/2010/main" val="151167505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278" indent="-2742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981" indent="-246851"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259" indent="-246851"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537" indent="-210279"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815" indent="-210279"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093" indent="-210279"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945" indent="-182852"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224" indent="-182852"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502" indent="-182852"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FFE9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397" tIns="45699" rIns="91397" bIns="45699" numCol="1" anchor="t" anchorCtr="0" compatLnSpc="1">
            <a:prstTxWarp prst="textNoShape">
              <a:avLst/>
            </a:prstTxWarp>
          </a:bodyPr>
          <a:lstStyle>
            <a:lvl1pPr>
              <a:defRPr sz="1400">
                <a:cs typeface="+mn-cs"/>
              </a:defRPr>
            </a:lvl1pPr>
          </a:lstStyle>
          <a:p>
            <a:pPr>
              <a:defRPr/>
            </a:pPr>
            <a:endParaRPr lang="hu-H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397" tIns="45699" rIns="91397" bIns="45699" numCol="1" anchor="t" anchorCtr="0" compatLnSpc="1">
            <a:prstTxWarp prst="textNoShape">
              <a:avLst/>
            </a:prstTxWarp>
          </a:bodyPr>
          <a:lstStyle>
            <a:lvl1pPr algn="r">
              <a:defRPr sz="1400">
                <a:cs typeface="+mn-cs"/>
              </a:defRPr>
            </a:lvl1pPr>
          </a:lstStyle>
          <a:p>
            <a:pPr>
              <a:defRPr/>
            </a:pPr>
            <a:fld id="{0E844A85-24EE-4107-9E21-4E7588926953}" type="slidenum">
              <a:rPr lang="hu-HU">
                <a:solidFill>
                  <a:srgbClr val="000000"/>
                </a:solidFill>
              </a:rPr>
              <a:pPr>
                <a:defRPr/>
              </a:pPr>
              <a:t>‹#›</a:t>
            </a:fld>
            <a:endParaRPr lang="hu-HU">
              <a:solidFill>
                <a:srgbClr val="000000"/>
              </a:solidFill>
            </a:endParaRPr>
          </a:p>
        </p:txBody>
      </p:sp>
      <p:sp>
        <p:nvSpPr>
          <p:cNvPr id="7" name="Rectangle 5"/>
          <p:cNvSpPr txBox="1">
            <a:spLocks noChangeArrowheads="1"/>
          </p:cNvSpPr>
          <p:nvPr/>
        </p:nvSpPr>
        <p:spPr>
          <a:xfrm>
            <a:off x="468322" y="6265864"/>
            <a:ext cx="8207375" cy="476250"/>
          </a:xfrm>
          <a:prstGeom prst="rect">
            <a:avLst/>
          </a:prstGeom>
          <a:ln/>
        </p:spPr>
        <p:txBody>
          <a:bodyPr lIns="91397" tIns="45699" rIns="91397" bIns="45699"/>
          <a:lstStyle>
            <a:defPPr>
              <a:defRPr lang="hu-HU"/>
            </a:defPPr>
            <a:lvl1pPr algn="l" rtl="0" fontAlgn="base">
              <a:spcBef>
                <a:spcPct val="0"/>
              </a:spcBef>
              <a:spcAft>
                <a:spcPct val="0"/>
              </a:spcAft>
              <a:defRPr sz="2400" kern="1200">
                <a:solidFill>
                  <a:srgbClr val="F9C15D"/>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defRPr/>
            </a:pPr>
            <a:r>
              <a:rPr lang="hu-HU" dirty="0" smtClean="0">
                <a:solidFill>
                  <a:srgbClr val="FCAE46"/>
                </a:solidFill>
              </a:rPr>
              <a:t>Óvodapedagógia szak - Akkreditáció 2012</a:t>
            </a:r>
            <a:endParaRPr lang="hu-HU" dirty="0">
              <a:solidFill>
                <a:srgbClr val="FCAE46"/>
              </a:solidFill>
            </a:endParaRPr>
          </a:p>
        </p:txBody>
      </p:sp>
    </p:spTree>
    <p:extLst>
      <p:ext uri="{BB962C8B-B14F-4D97-AF65-F5344CB8AC3E}">
        <p14:creationId xmlns:p14="http://schemas.microsoft.com/office/powerpoint/2010/main" val="114493225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a:solidFill>
            <a:srgbClr val="985802"/>
          </a:solidFill>
          <a:latin typeface="+mj-lt"/>
          <a:ea typeface="+mj-ea"/>
          <a:cs typeface="+mj-cs"/>
        </a:defRPr>
      </a:lvl1pPr>
      <a:lvl2pPr algn="ctr" rtl="0" eaLnBrk="1" fontAlgn="base" hangingPunct="1">
        <a:spcBef>
          <a:spcPct val="0"/>
        </a:spcBef>
        <a:spcAft>
          <a:spcPct val="0"/>
        </a:spcAft>
        <a:defRPr sz="4400">
          <a:solidFill>
            <a:srgbClr val="985802"/>
          </a:solidFill>
          <a:latin typeface="Arial" charset="0"/>
        </a:defRPr>
      </a:lvl2pPr>
      <a:lvl3pPr algn="ctr" rtl="0" eaLnBrk="1" fontAlgn="base" hangingPunct="1">
        <a:spcBef>
          <a:spcPct val="0"/>
        </a:spcBef>
        <a:spcAft>
          <a:spcPct val="0"/>
        </a:spcAft>
        <a:defRPr sz="4400">
          <a:solidFill>
            <a:srgbClr val="985802"/>
          </a:solidFill>
          <a:latin typeface="Arial" charset="0"/>
        </a:defRPr>
      </a:lvl3pPr>
      <a:lvl4pPr algn="ctr" rtl="0" eaLnBrk="1" fontAlgn="base" hangingPunct="1">
        <a:spcBef>
          <a:spcPct val="0"/>
        </a:spcBef>
        <a:spcAft>
          <a:spcPct val="0"/>
        </a:spcAft>
        <a:defRPr sz="4400">
          <a:solidFill>
            <a:srgbClr val="985802"/>
          </a:solidFill>
          <a:latin typeface="Arial" charset="0"/>
        </a:defRPr>
      </a:lvl4pPr>
      <a:lvl5pPr algn="ctr" rtl="0" eaLnBrk="1" fontAlgn="base" hangingPunct="1">
        <a:spcBef>
          <a:spcPct val="0"/>
        </a:spcBef>
        <a:spcAft>
          <a:spcPct val="0"/>
        </a:spcAft>
        <a:defRPr sz="4400">
          <a:solidFill>
            <a:srgbClr val="985802"/>
          </a:solidFill>
          <a:latin typeface="Arial" charset="0"/>
        </a:defRPr>
      </a:lvl5pPr>
      <a:lvl6pPr marL="456988" algn="ctr" rtl="0" eaLnBrk="1" fontAlgn="base" hangingPunct="1">
        <a:spcBef>
          <a:spcPct val="0"/>
        </a:spcBef>
        <a:spcAft>
          <a:spcPct val="0"/>
        </a:spcAft>
        <a:defRPr sz="4400">
          <a:solidFill>
            <a:schemeClr val="tx2"/>
          </a:solidFill>
          <a:latin typeface="Arial" charset="0"/>
        </a:defRPr>
      </a:lvl6pPr>
      <a:lvl7pPr marL="913977" algn="ctr" rtl="0" eaLnBrk="1" fontAlgn="base" hangingPunct="1">
        <a:spcBef>
          <a:spcPct val="0"/>
        </a:spcBef>
        <a:spcAft>
          <a:spcPct val="0"/>
        </a:spcAft>
        <a:defRPr sz="4400">
          <a:solidFill>
            <a:schemeClr val="tx2"/>
          </a:solidFill>
          <a:latin typeface="Arial" charset="0"/>
        </a:defRPr>
      </a:lvl7pPr>
      <a:lvl8pPr marL="1370970" algn="ctr" rtl="0" eaLnBrk="1" fontAlgn="base" hangingPunct="1">
        <a:spcBef>
          <a:spcPct val="0"/>
        </a:spcBef>
        <a:spcAft>
          <a:spcPct val="0"/>
        </a:spcAft>
        <a:defRPr sz="4400">
          <a:solidFill>
            <a:schemeClr val="tx2"/>
          </a:solidFill>
          <a:latin typeface="Arial" charset="0"/>
        </a:defRPr>
      </a:lvl8pPr>
      <a:lvl9pPr marL="1827959" algn="ctr" rtl="0" eaLnBrk="1" fontAlgn="base" hangingPunct="1">
        <a:spcBef>
          <a:spcPct val="0"/>
        </a:spcBef>
        <a:spcAft>
          <a:spcPct val="0"/>
        </a:spcAft>
        <a:defRPr sz="4400">
          <a:solidFill>
            <a:schemeClr val="tx2"/>
          </a:solidFill>
          <a:latin typeface="Arial" charset="0"/>
        </a:defRPr>
      </a:lvl9pPr>
    </p:titleStyle>
    <p:bodyStyle>
      <a:lvl1pPr marL="342744" indent="-342744" algn="l" rtl="0" eaLnBrk="1" fontAlgn="base" hangingPunct="1">
        <a:spcBef>
          <a:spcPct val="20000"/>
        </a:spcBef>
        <a:spcAft>
          <a:spcPct val="0"/>
        </a:spcAft>
        <a:buChar char="•"/>
        <a:defRPr sz="3200">
          <a:solidFill>
            <a:srgbClr val="985802"/>
          </a:solidFill>
          <a:latin typeface="+mn-lt"/>
          <a:ea typeface="+mn-ea"/>
          <a:cs typeface="+mn-cs"/>
        </a:defRPr>
      </a:lvl1pPr>
      <a:lvl2pPr marL="742608" indent="-285618" algn="l" rtl="0" eaLnBrk="1" fontAlgn="base" hangingPunct="1">
        <a:spcBef>
          <a:spcPct val="20000"/>
        </a:spcBef>
        <a:spcAft>
          <a:spcPct val="0"/>
        </a:spcAft>
        <a:buChar char="–"/>
        <a:defRPr sz="2800">
          <a:solidFill>
            <a:srgbClr val="985802"/>
          </a:solidFill>
          <a:latin typeface="+mn-lt"/>
        </a:defRPr>
      </a:lvl2pPr>
      <a:lvl3pPr marL="1142471" indent="-228493" algn="l" rtl="0" eaLnBrk="1" fontAlgn="base" hangingPunct="1">
        <a:spcBef>
          <a:spcPct val="20000"/>
        </a:spcBef>
        <a:spcAft>
          <a:spcPct val="0"/>
        </a:spcAft>
        <a:buChar char="•"/>
        <a:defRPr sz="2400">
          <a:solidFill>
            <a:srgbClr val="985802"/>
          </a:solidFill>
          <a:latin typeface="+mn-lt"/>
        </a:defRPr>
      </a:lvl3pPr>
      <a:lvl4pPr marL="1599462" indent="-228493" algn="l" rtl="0" eaLnBrk="1" fontAlgn="base" hangingPunct="1">
        <a:spcBef>
          <a:spcPct val="20000"/>
        </a:spcBef>
        <a:spcAft>
          <a:spcPct val="0"/>
        </a:spcAft>
        <a:buChar char="–"/>
        <a:defRPr sz="2000">
          <a:solidFill>
            <a:srgbClr val="985802"/>
          </a:solidFill>
          <a:latin typeface="+mn-lt"/>
        </a:defRPr>
      </a:lvl4pPr>
      <a:lvl5pPr marL="2056455" indent="-228493" algn="l" rtl="0" eaLnBrk="1" fontAlgn="base" hangingPunct="1">
        <a:spcBef>
          <a:spcPct val="20000"/>
        </a:spcBef>
        <a:spcAft>
          <a:spcPct val="0"/>
        </a:spcAft>
        <a:buChar char="»"/>
        <a:defRPr sz="2000">
          <a:solidFill>
            <a:srgbClr val="985802"/>
          </a:solidFill>
          <a:latin typeface="+mn-lt"/>
        </a:defRPr>
      </a:lvl5pPr>
      <a:lvl6pPr marL="2513445" indent="-228493" algn="l" rtl="0" eaLnBrk="1" fontAlgn="base" hangingPunct="1">
        <a:spcBef>
          <a:spcPct val="20000"/>
        </a:spcBef>
        <a:spcAft>
          <a:spcPct val="0"/>
        </a:spcAft>
        <a:buChar char="»"/>
        <a:defRPr sz="2000">
          <a:solidFill>
            <a:schemeClr val="tx1"/>
          </a:solidFill>
          <a:latin typeface="+mn-lt"/>
        </a:defRPr>
      </a:lvl6pPr>
      <a:lvl7pPr marL="2970432" indent="-228493" algn="l" rtl="0" eaLnBrk="1" fontAlgn="base" hangingPunct="1">
        <a:spcBef>
          <a:spcPct val="20000"/>
        </a:spcBef>
        <a:spcAft>
          <a:spcPct val="0"/>
        </a:spcAft>
        <a:buChar char="»"/>
        <a:defRPr sz="2000">
          <a:solidFill>
            <a:schemeClr val="tx1"/>
          </a:solidFill>
          <a:latin typeface="+mn-lt"/>
        </a:defRPr>
      </a:lvl7pPr>
      <a:lvl8pPr marL="3427423" indent="-228493" algn="l" rtl="0" eaLnBrk="1" fontAlgn="base" hangingPunct="1">
        <a:spcBef>
          <a:spcPct val="20000"/>
        </a:spcBef>
        <a:spcAft>
          <a:spcPct val="0"/>
        </a:spcAft>
        <a:buChar char="»"/>
        <a:defRPr sz="2000">
          <a:solidFill>
            <a:schemeClr val="tx1"/>
          </a:solidFill>
          <a:latin typeface="+mn-lt"/>
        </a:defRPr>
      </a:lvl8pPr>
      <a:lvl9pPr marL="3884410" indent="-228493" algn="l" rtl="0" eaLnBrk="1" fontAlgn="base" hangingPunct="1">
        <a:spcBef>
          <a:spcPct val="20000"/>
        </a:spcBef>
        <a:spcAft>
          <a:spcPct val="0"/>
        </a:spcAft>
        <a:buChar char="»"/>
        <a:defRPr sz="2000">
          <a:solidFill>
            <a:schemeClr val="tx1"/>
          </a:solidFill>
          <a:latin typeface="+mn-lt"/>
        </a:defRPr>
      </a:lvl9pPr>
    </p:bodyStyle>
    <p:otherStyle>
      <a:defPPr>
        <a:defRPr lang="hu-HU"/>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004800"/>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53641" y="178594"/>
            <a:ext cx="8036719" cy="1714500"/>
          </a:xfrm>
          <a:prstGeom prst="rect">
            <a:avLst/>
          </a:prstGeom>
          <a:noFill/>
          <a:ln w="12700">
            <a:noFill/>
            <a:miter lim="800000"/>
            <a:headEnd/>
            <a:tailEnd/>
          </a:ln>
          <a:effectLst/>
        </p:spPr>
        <p:txBody>
          <a:bodyPr vert="horz" wrap="square" lIns="35699" tIns="35699" rIns="35699" bIns="35699" numCol="1" anchor="ctr" anchorCtr="0" compatLnSpc="1">
            <a:prstTxWarp prst="textNoShape">
              <a:avLst/>
            </a:prstTxWarp>
          </a:bodyPr>
          <a:lstStyle/>
          <a:p>
            <a:pPr lvl="0"/>
            <a:r>
              <a:rPr lang="hu-HU" smtClean="0">
                <a:sym typeface="Helvetica Neue Light" charset="0"/>
              </a:rPr>
              <a:t>Mintacím szerkesztése</a:t>
            </a:r>
            <a:endParaRPr lang="en-US" smtClean="0">
              <a:sym typeface="Helvetica Neue Light" charset="0"/>
            </a:endParaRPr>
          </a:p>
        </p:txBody>
      </p:sp>
      <p:sp>
        <p:nvSpPr>
          <p:cNvPr id="2050" name="Rectangle 2"/>
          <p:cNvSpPr>
            <a:spLocks noGrp="1" noChangeArrowheads="1"/>
          </p:cNvSpPr>
          <p:nvPr>
            <p:ph type="body" idx="1"/>
          </p:nvPr>
        </p:nvSpPr>
        <p:spPr bwMode="auto">
          <a:xfrm>
            <a:off x="553641" y="1946681"/>
            <a:ext cx="8036719" cy="4018359"/>
          </a:xfrm>
          <a:prstGeom prst="rect">
            <a:avLst/>
          </a:prstGeom>
          <a:noFill/>
          <a:ln w="12700">
            <a:noFill/>
            <a:miter lim="800000"/>
            <a:headEnd/>
            <a:tailEnd/>
          </a:ln>
          <a:effectLst/>
        </p:spPr>
        <p:txBody>
          <a:bodyPr vert="horz" wrap="square" lIns="35699" tIns="35699" rIns="35699" bIns="35699" numCol="1" anchor="ctr" anchorCtr="0" compatLnSpc="1">
            <a:prstTxWarp prst="textNoShape">
              <a:avLst/>
            </a:prstTxWarp>
          </a:bodyPr>
          <a:lstStyle/>
          <a:p>
            <a:pPr lvl="0"/>
            <a:r>
              <a:rPr lang="hu-HU" smtClean="0">
                <a:sym typeface="Helvetica Neue Light" charset="0"/>
              </a:rPr>
              <a:t>Mintaszöveg szerkesztése</a:t>
            </a:r>
          </a:p>
          <a:p>
            <a:pPr lvl="1"/>
            <a:r>
              <a:rPr lang="hu-HU" smtClean="0">
                <a:sym typeface="Helvetica Neue Light" charset="0"/>
              </a:rPr>
              <a:t>Második szint</a:t>
            </a:r>
          </a:p>
          <a:p>
            <a:pPr lvl="2"/>
            <a:r>
              <a:rPr lang="hu-HU" smtClean="0">
                <a:sym typeface="Helvetica Neue Light" charset="0"/>
              </a:rPr>
              <a:t>Harmadik szint</a:t>
            </a:r>
          </a:p>
          <a:p>
            <a:pPr lvl="3"/>
            <a:r>
              <a:rPr lang="hu-HU" smtClean="0">
                <a:sym typeface="Helvetica Neue Light" charset="0"/>
              </a:rPr>
              <a:t>Negyedik szint</a:t>
            </a:r>
          </a:p>
          <a:p>
            <a:pPr lvl="4"/>
            <a:r>
              <a:rPr lang="hu-HU" smtClean="0">
                <a:sym typeface="Helvetica Neue Light" charset="0"/>
              </a:rPr>
              <a:t>Ötödik szint</a:t>
            </a:r>
            <a:endParaRPr lang="en-US" smtClean="0">
              <a:sym typeface="Helvetica Neue Light" charset="0"/>
            </a:endParaRPr>
          </a:p>
        </p:txBody>
      </p:sp>
    </p:spTree>
    <p:extLst>
      <p:ext uri="{BB962C8B-B14F-4D97-AF65-F5344CB8AC3E}">
        <p14:creationId xmlns:p14="http://schemas.microsoft.com/office/powerpoint/2010/main" val="886367754"/>
      </p:ext>
    </p:extLst>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Lst>
  <p:transition spd="slow" advClick="0"/>
  <p:hf sldNum="0" hdr="0" dt="0"/>
  <p:txStyles>
    <p:titleStyle>
      <a:lvl1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2pPr>
      <a:lvl3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3pPr>
      <a:lvl4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4pPr>
      <a:lvl5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5pPr>
      <a:lvl6pPr marL="321308"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6pPr>
      <a:lvl7pPr marL="642618"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7pPr>
      <a:lvl8pPr marL="963925"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8pPr>
      <a:lvl9pPr marL="1285237"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9pPr>
    </p:titleStyle>
    <p:bodyStyle>
      <a:lvl1pPr marL="285610"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ea typeface="+mn-ea"/>
          <a:cs typeface="+mn-cs"/>
          <a:sym typeface="Helvetica Neue Light" charset="0"/>
        </a:defRPr>
      </a:lvl1pPr>
      <a:lvl2pPr marL="562289"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2pPr>
      <a:lvl3pPr marL="874673"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3pPr>
      <a:lvl4pPr marL="1187057"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4pPr>
      <a:lvl5pPr marL="1499442"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5pPr>
      <a:lvl6pPr marL="1820752"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6pPr>
      <a:lvl7pPr marL="2142062"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7pPr>
      <a:lvl8pPr marL="2463372"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8pPr>
      <a:lvl9pPr marL="2784685" indent="-285610"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9pPr>
    </p:bodyStyle>
    <p:otherStyle>
      <a:defPPr>
        <a:defRPr lang="hu-HU"/>
      </a:defPPr>
      <a:lvl1pPr marL="0" algn="l" defTabSz="642618" rtl="0" eaLnBrk="1" latinLnBrk="0" hangingPunct="1">
        <a:defRPr sz="1300" kern="1200">
          <a:solidFill>
            <a:schemeClr val="tx1"/>
          </a:solidFill>
          <a:latin typeface="+mn-lt"/>
          <a:ea typeface="+mn-ea"/>
          <a:cs typeface="+mn-cs"/>
        </a:defRPr>
      </a:lvl1pPr>
      <a:lvl2pPr marL="321308" algn="l" defTabSz="642618" rtl="0" eaLnBrk="1" latinLnBrk="0" hangingPunct="1">
        <a:defRPr sz="1300" kern="1200">
          <a:solidFill>
            <a:schemeClr val="tx1"/>
          </a:solidFill>
          <a:latin typeface="+mn-lt"/>
          <a:ea typeface="+mn-ea"/>
          <a:cs typeface="+mn-cs"/>
        </a:defRPr>
      </a:lvl2pPr>
      <a:lvl3pPr marL="642618" algn="l" defTabSz="642618" rtl="0" eaLnBrk="1" latinLnBrk="0" hangingPunct="1">
        <a:defRPr sz="1300" kern="1200">
          <a:solidFill>
            <a:schemeClr val="tx1"/>
          </a:solidFill>
          <a:latin typeface="+mn-lt"/>
          <a:ea typeface="+mn-ea"/>
          <a:cs typeface="+mn-cs"/>
        </a:defRPr>
      </a:lvl3pPr>
      <a:lvl4pPr marL="963925" algn="l" defTabSz="642618" rtl="0" eaLnBrk="1" latinLnBrk="0" hangingPunct="1">
        <a:defRPr sz="1300" kern="1200">
          <a:solidFill>
            <a:schemeClr val="tx1"/>
          </a:solidFill>
          <a:latin typeface="+mn-lt"/>
          <a:ea typeface="+mn-ea"/>
          <a:cs typeface="+mn-cs"/>
        </a:defRPr>
      </a:lvl4pPr>
      <a:lvl5pPr marL="1285237" algn="l" defTabSz="642618" rtl="0" eaLnBrk="1" latinLnBrk="0" hangingPunct="1">
        <a:defRPr sz="1300" kern="1200">
          <a:solidFill>
            <a:schemeClr val="tx1"/>
          </a:solidFill>
          <a:latin typeface="+mn-lt"/>
          <a:ea typeface="+mn-ea"/>
          <a:cs typeface="+mn-cs"/>
        </a:defRPr>
      </a:lvl5pPr>
      <a:lvl6pPr marL="1606546" algn="l" defTabSz="642618" rtl="0" eaLnBrk="1" latinLnBrk="0" hangingPunct="1">
        <a:defRPr sz="1300" kern="1200">
          <a:solidFill>
            <a:schemeClr val="tx1"/>
          </a:solidFill>
          <a:latin typeface="+mn-lt"/>
          <a:ea typeface="+mn-ea"/>
          <a:cs typeface="+mn-cs"/>
        </a:defRPr>
      </a:lvl6pPr>
      <a:lvl7pPr marL="1927855" algn="l" defTabSz="642618" rtl="0" eaLnBrk="1" latinLnBrk="0" hangingPunct="1">
        <a:defRPr sz="1300" kern="1200">
          <a:solidFill>
            <a:schemeClr val="tx1"/>
          </a:solidFill>
          <a:latin typeface="+mn-lt"/>
          <a:ea typeface="+mn-ea"/>
          <a:cs typeface="+mn-cs"/>
        </a:defRPr>
      </a:lvl7pPr>
      <a:lvl8pPr marL="2249166" algn="l" defTabSz="642618" rtl="0" eaLnBrk="1" latinLnBrk="0" hangingPunct="1">
        <a:defRPr sz="1300" kern="1200">
          <a:solidFill>
            <a:schemeClr val="tx1"/>
          </a:solidFill>
          <a:latin typeface="+mn-lt"/>
          <a:ea typeface="+mn-ea"/>
          <a:cs typeface="+mn-cs"/>
        </a:defRPr>
      </a:lvl8pPr>
      <a:lvl9pPr marL="2570475" algn="l" defTabSz="642618"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4800"/>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53641" y="178594"/>
            <a:ext cx="8036719" cy="1714500"/>
          </a:xfrm>
          <a:prstGeom prst="rect">
            <a:avLst/>
          </a:prstGeom>
          <a:noFill/>
          <a:ln w="12700">
            <a:noFill/>
            <a:miter lim="800000"/>
            <a:headEnd/>
            <a:tailEnd/>
          </a:ln>
          <a:effectLst/>
        </p:spPr>
        <p:txBody>
          <a:bodyPr vert="horz" wrap="square" lIns="35703" tIns="35703" rIns="35703" bIns="35703" numCol="1" anchor="ctr" anchorCtr="0" compatLnSpc="1">
            <a:prstTxWarp prst="textNoShape">
              <a:avLst/>
            </a:prstTxWarp>
          </a:bodyPr>
          <a:lstStyle/>
          <a:p>
            <a:pPr lvl="0"/>
            <a:r>
              <a:rPr lang="hu-HU" smtClean="0">
                <a:sym typeface="Helvetica Neue Light" charset="0"/>
              </a:rPr>
              <a:t>Mintacím szerkesztése</a:t>
            </a:r>
            <a:endParaRPr lang="en-US" smtClean="0">
              <a:sym typeface="Helvetica Neue Light" charset="0"/>
            </a:endParaRPr>
          </a:p>
        </p:txBody>
      </p:sp>
      <p:sp>
        <p:nvSpPr>
          <p:cNvPr id="2050" name="Rectangle 2"/>
          <p:cNvSpPr>
            <a:spLocks noGrp="1" noChangeArrowheads="1"/>
          </p:cNvSpPr>
          <p:nvPr>
            <p:ph type="body" idx="1"/>
          </p:nvPr>
        </p:nvSpPr>
        <p:spPr bwMode="auto">
          <a:xfrm>
            <a:off x="553641" y="1946679"/>
            <a:ext cx="8036719" cy="4018359"/>
          </a:xfrm>
          <a:prstGeom prst="rect">
            <a:avLst/>
          </a:prstGeom>
          <a:noFill/>
          <a:ln w="12700">
            <a:noFill/>
            <a:miter lim="800000"/>
            <a:headEnd/>
            <a:tailEnd/>
          </a:ln>
          <a:effectLst/>
        </p:spPr>
        <p:txBody>
          <a:bodyPr vert="horz" wrap="square" lIns="35703" tIns="35703" rIns="35703" bIns="35703" numCol="1" anchor="ctr" anchorCtr="0" compatLnSpc="1">
            <a:prstTxWarp prst="textNoShape">
              <a:avLst/>
            </a:prstTxWarp>
          </a:bodyPr>
          <a:lstStyle/>
          <a:p>
            <a:pPr lvl="0"/>
            <a:r>
              <a:rPr lang="hu-HU" smtClean="0">
                <a:sym typeface="Helvetica Neue Light" charset="0"/>
              </a:rPr>
              <a:t>Mintaszöveg szerkesztése</a:t>
            </a:r>
          </a:p>
          <a:p>
            <a:pPr lvl="1"/>
            <a:r>
              <a:rPr lang="hu-HU" smtClean="0">
                <a:sym typeface="Helvetica Neue Light" charset="0"/>
              </a:rPr>
              <a:t>Második szint</a:t>
            </a:r>
          </a:p>
          <a:p>
            <a:pPr lvl="2"/>
            <a:r>
              <a:rPr lang="hu-HU" smtClean="0">
                <a:sym typeface="Helvetica Neue Light" charset="0"/>
              </a:rPr>
              <a:t>Harmadik szint</a:t>
            </a:r>
          </a:p>
          <a:p>
            <a:pPr lvl="3"/>
            <a:r>
              <a:rPr lang="hu-HU" smtClean="0">
                <a:sym typeface="Helvetica Neue Light" charset="0"/>
              </a:rPr>
              <a:t>Negyedik szint</a:t>
            </a:r>
          </a:p>
          <a:p>
            <a:pPr lvl="4"/>
            <a:r>
              <a:rPr lang="hu-HU" smtClean="0">
                <a:sym typeface="Helvetica Neue Light" charset="0"/>
              </a:rPr>
              <a:t>Ötödik szint</a:t>
            </a:r>
            <a:endParaRPr lang="en-US" smtClean="0">
              <a:sym typeface="Helvetica Neue Light" charset="0"/>
            </a:endParaRPr>
          </a:p>
        </p:txBody>
      </p:sp>
    </p:spTree>
    <p:extLst>
      <p:ext uri="{BB962C8B-B14F-4D97-AF65-F5344CB8AC3E}">
        <p14:creationId xmlns:p14="http://schemas.microsoft.com/office/powerpoint/2010/main" val="1125809170"/>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ransition spd="slow" advClick="0"/>
  <p:hf sldNum="0" hdr="0" dt="0"/>
  <p:txStyles>
    <p:titleStyle>
      <a:lvl1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2pPr>
      <a:lvl3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3pPr>
      <a:lvl4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4pPr>
      <a:lvl5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5pPr>
      <a:lvl6pPr marL="321341"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6pPr>
      <a:lvl7pPr marL="642684"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7pPr>
      <a:lvl8pPr marL="964025"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8pPr>
      <a:lvl9pPr marL="1285368"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9pPr>
    </p:titleStyle>
    <p:bodyStyle>
      <a:lvl1pPr marL="285639"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ea typeface="+mn-ea"/>
          <a:cs typeface="+mn-cs"/>
          <a:sym typeface="Helvetica Neue Light" charset="0"/>
        </a:defRPr>
      </a:lvl1pPr>
      <a:lvl2pPr marL="562347"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2pPr>
      <a:lvl3pPr marL="874763"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3pPr>
      <a:lvl4pPr marL="1187179"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4pPr>
      <a:lvl5pPr marL="1499596"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5pPr>
      <a:lvl6pPr marL="1820939"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6pPr>
      <a:lvl7pPr marL="2142281"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7pPr>
      <a:lvl8pPr marL="2463624"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8pPr>
      <a:lvl9pPr marL="2784969" indent="-285639" algn="l" rtl="0" eaLnBrk="1" fontAlgn="base" hangingPunct="1">
        <a:spcBef>
          <a:spcPts val="1687"/>
        </a:spcBef>
        <a:spcAft>
          <a:spcPct val="0"/>
        </a:spcAft>
        <a:buSzPct val="46000"/>
        <a:buChar char="•"/>
        <a:defRPr sz="2500">
          <a:solidFill>
            <a:schemeClr val="tx1"/>
          </a:solidFill>
          <a:effectLst>
            <a:outerShdw blurRad="38100" dist="38100" dir="2700000" algn="tl">
              <a:srgbClr val="000000"/>
            </a:outerShdw>
          </a:effectLst>
          <a:latin typeface="+mn-lt"/>
          <a:sym typeface="Helvetica Neue Light" charset="0"/>
        </a:defRPr>
      </a:lvl9pPr>
    </p:bodyStyle>
    <p:otherStyle>
      <a:defPPr>
        <a:defRPr lang="hu-HU"/>
      </a:defPPr>
      <a:lvl1pPr marL="0" algn="l" defTabSz="642684" rtl="0" eaLnBrk="1" latinLnBrk="0" hangingPunct="1">
        <a:defRPr sz="1300" kern="1200">
          <a:solidFill>
            <a:schemeClr val="tx1"/>
          </a:solidFill>
          <a:latin typeface="+mn-lt"/>
          <a:ea typeface="+mn-ea"/>
          <a:cs typeface="+mn-cs"/>
        </a:defRPr>
      </a:lvl1pPr>
      <a:lvl2pPr marL="321341" algn="l" defTabSz="642684" rtl="0" eaLnBrk="1" latinLnBrk="0" hangingPunct="1">
        <a:defRPr sz="1300" kern="1200">
          <a:solidFill>
            <a:schemeClr val="tx1"/>
          </a:solidFill>
          <a:latin typeface="+mn-lt"/>
          <a:ea typeface="+mn-ea"/>
          <a:cs typeface="+mn-cs"/>
        </a:defRPr>
      </a:lvl2pPr>
      <a:lvl3pPr marL="642684" algn="l" defTabSz="642684" rtl="0" eaLnBrk="1" latinLnBrk="0" hangingPunct="1">
        <a:defRPr sz="1300" kern="1200">
          <a:solidFill>
            <a:schemeClr val="tx1"/>
          </a:solidFill>
          <a:latin typeface="+mn-lt"/>
          <a:ea typeface="+mn-ea"/>
          <a:cs typeface="+mn-cs"/>
        </a:defRPr>
      </a:lvl3pPr>
      <a:lvl4pPr marL="964025" algn="l" defTabSz="642684" rtl="0" eaLnBrk="1" latinLnBrk="0" hangingPunct="1">
        <a:defRPr sz="1300" kern="1200">
          <a:solidFill>
            <a:schemeClr val="tx1"/>
          </a:solidFill>
          <a:latin typeface="+mn-lt"/>
          <a:ea typeface="+mn-ea"/>
          <a:cs typeface="+mn-cs"/>
        </a:defRPr>
      </a:lvl4pPr>
      <a:lvl5pPr marL="1285368" algn="l" defTabSz="642684" rtl="0" eaLnBrk="1" latinLnBrk="0" hangingPunct="1">
        <a:defRPr sz="1300" kern="1200">
          <a:solidFill>
            <a:schemeClr val="tx1"/>
          </a:solidFill>
          <a:latin typeface="+mn-lt"/>
          <a:ea typeface="+mn-ea"/>
          <a:cs typeface="+mn-cs"/>
        </a:defRPr>
      </a:lvl5pPr>
      <a:lvl6pPr marL="1606711" algn="l" defTabSz="642684" rtl="0" eaLnBrk="1" latinLnBrk="0" hangingPunct="1">
        <a:defRPr sz="1300" kern="1200">
          <a:solidFill>
            <a:schemeClr val="tx1"/>
          </a:solidFill>
          <a:latin typeface="+mn-lt"/>
          <a:ea typeface="+mn-ea"/>
          <a:cs typeface="+mn-cs"/>
        </a:defRPr>
      </a:lvl6pPr>
      <a:lvl7pPr marL="1928052" algn="l" defTabSz="642684" rtl="0" eaLnBrk="1" latinLnBrk="0" hangingPunct="1">
        <a:defRPr sz="1300" kern="1200">
          <a:solidFill>
            <a:schemeClr val="tx1"/>
          </a:solidFill>
          <a:latin typeface="+mn-lt"/>
          <a:ea typeface="+mn-ea"/>
          <a:cs typeface="+mn-cs"/>
        </a:defRPr>
      </a:lvl7pPr>
      <a:lvl8pPr marL="2249396" algn="l" defTabSz="642684" rtl="0" eaLnBrk="1" latinLnBrk="0" hangingPunct="1">
        <a:defRPr sz="1300" kern="1200">
          <a:solidFill>
            <a:schemeClr val="tx1"/>
          </a:solidFill>
          <a:latin typeface="+mn-lt"/>
          <a:ea typeface="+mn-ea"/>
          <a:cs typeface="+mn-cs"/>
        </a:defRPr>
      </a:lvl8pPr>
      <a:lvl9pPr marL="2570738" algn="l" defTabSz="64268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48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53641" y="964406"/>
            <a:ext cx="7947422" cy="2464594"/>
          </a:xfrm>
          <a:prstGeom prst="rect">
            <a:avLst/>
          </a:prstGeom>
          <a:noFill/>
          <a:ln w="12700">
            <a:noFill/>
            <a:miter lim="800000"/>
            <a:headEnd/>
            <a:tailEnd/>
          </a:ln>
          <a:effectLst/>
        </p:spPr>
        <p:txBody>
          <a:bodyPr vert="horz" wrap="square" lIns="35703" tIns="35703" rIns="35703" bIns="35703" numCol="1" anchor="b" anchorCtr="0" compatLnSpc="1">
            <a:prstTxWarp prst="textNoShape">
              <a:avLst/>
            </a:prstTxWarp>
          </a:bodyPr>
          <a:lstStyle/>
          <a:p>
            <a:pPr lvl="0"/>
            <a:r>
              <a:rPr lang="hu-HU" smtClean="0">
                <a:sym typeface="Helvetica Neue Light" charset="0"/>
              </a:rPr>
              <a:t>Mintacím szerkesztése</a:t>
            </a:r>
            <a:endParaRPr lang="en-US" smtClean="0">
              <a:sym typeface="Helvetica Neue Light" charset="0"/>
            </a:endParaRPr>
          </a:p>
        </p:txBody>
      </p:sp>
      <p:sp>
        <p:nvSpPr>
          <p:cNvPr id="1026" name="Rectangle 2"/>
          <p:cNvSpPr>
            <a:spLocks noGrp="1" noChangeArrowheads="1"/>
          </p:cNvSpPr>
          <p:nvPr>
            <p:ph type="body" idx="1"/>
          </p:nvPr>
        </p:nvSpPr>
        <p:spPr bwMode="auto">
          <a:xfrm>
            <a:off x="553641" y="3420070"/>
            <a:ext cx="7947422" cy="2116336"/>
          </a:xfrm>
          <a:prstGeom prst="rect">
            <a:avLst/>
          </a:prstGeom>
          <a:noFill/>
          <a:ln w="12700">
            <a:noFill/>
            <a:miter lim="800000"/>
            <a:headEnd/>
            <a:tailEnd/>
          </a:ln>
          <a:effectLst/>
        </p:spPr>
        <p:txBody>
          <a:bodyPr vert="horz" wrap="square" lIns="35703" tIns="35703" rIns="35703" bIns="35703" numCol="1" anchor="t" anchorCtr="0" compatLnSpc="1">
            <a:prstTxWarp prst="textNoShape">
              <a:avLst/>
            </a:prstTxWarp>
          </a:bodyPr>
          <a:lstStyle/>
          <a:p>
            <a:pPr lvl="0"/>
            <a:r>
              <a:rPr lang="hu-HU" smtClean="0">
                <a:sym typeface="Helvetica Neue Light" charset="0"/>
              </a:rPr>
              <a:t>Mintaszöveg szerkesztése</a:t>
            </a:r>
          </a:p>
          <a:p>
            <a:pPr lvl="1"/>
            <a:r>
              <a:rPr lang="hu-HU" smtClean="0">
                <a:sym typeface="Helvetica Neue Light" charset="0"/>
              </a:rPr>
              <a:t>Második szint</a:t>
            </a:r>
          </a:p>
          <a:p>
            <a:pPr lvl="2"/>
            <a:r>
              <a:rPr lang="hu-HU" smtClean="0">
                <a:sym typeface="Helvetica Neue Light" charset="0"/>
              </a:rPr>
              <a:t>Harmadik szint</a:t>
            </a:r>
          </a:p>
          <a:p>
            <a:pPr lvl="3"/>
            <a:r>
              <a:rPr lang="hu-HU" smtClean="0">
                <a:sym typeface="Helvetica Neue Light" charset="0"/>
              </a:rPr>
              <a:t>Negyedik szint</a:t>
            </a:r>
          </a:p>
          <a:p>
            <a:pPr lvl="4"/>
            <a:r>
              <a:rPr lang="hu-HU" smtClean="0">
                <a:sym typeface="Helvetica Neue Light" charset="0"/>
              </a:rPr>
              <a:t>Ötödik szint</a:t>
            </a:r>
            <a:endParaRPr lang="en-US" smtClean="0">
              <a:sym typeface="Helvetica Neue Light" charset="0"/>
            </a:endParaRPr>
          </a:p>
        </p:txBody>
      </p:sp>
    </p:spTree>
    <p:extLst>
      <p:ext uri="{BB962C8B-B14F-4D97-AF65-F5344CB8AC3E}">
        <p14:creationId xmlns:p14="http://schemas.microsoft.com/office/powerpoint/2010/main" val="3581802711"/>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advClick="0"/>
  <p:hf sldNum="0" hdr="0" dt="0"/>
  <p:txStyles>
    <p:titleStyle>
      <a:lvl1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2pPr>
      <a:lvl3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3pPr>
      <a:lvl4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4pPr>
      <a:lvl5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5pPr>
      <a:lvl6pPr marL="321341"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6pPr>
      <a:lvl7pPr marL="642684"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7pPr>
      <a:lvl8pPr marL="964025"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8pPr>
      <a:lvl9pPr marL="1285368"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9pPr>
    </p:titleStyle>
    <p:bodyStyle>
      <a:lvl1pPr marL="241008" indent="-241008"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ea typeface="+mn-ea"/>
          <a:cs typeface="+mn-cs"/>
          <a:sym typeface="Helvetica Neue Light" charset="0"/>
        </a:defRPr>
      </a:lvl1pPr>
      <a:lvl2pPr marL="522183" indent="-200838"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2pPr>
      <a:lvl3pPr marL="803356" indent="-160671"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3pPr>
      <a:lvl4pPr marL="1124698" indent="-160671"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4pPr>
      <a:lvl5pPr marL="1446040" indent="-160671"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5pPr>
      <a:lvl6pPr marL="321341"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6pPr>
      <a:lvl7pPr marL="642684"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7pPr>
      <a:lvl8pPr marL="964025"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8pPr>
      <a:lvl9pPr marL="1285368"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9pPr>
    </p:bodyStyle>
    <p:otherStyle>
      <a:defPPr>
        <a:defRPr lang="hu-HU"/>
      </a:defPPr>
      <a:lvl1pPr marL="0" algn="l" defTabSz="642684" rtl="0" eaLnBrk="1" latinLnBrk="0" hangingPunct="1">
        <a:defRPr sz="1300" kern="1200">
          <a:solidFill>
            <a:schemeClr val="tx1"/>
          </a:solidFill>
          <a:latin typeface="+mn-lt"/>
          <a:ea typeface="+mn-ea"/>
          <a:cs typeface="+mn-cs"/>
        </a:defRPr>
      </a:lvl1pPr>
      <a:lvl2pPr marL="321341" algn="l" defTabSz="642684" rtl="0" eaLnBrk="1" latinLnBrk="0" hangingPunct="1">
        <a:defRPr sz="1300" kern="1200">
          <a:solidFill>
            <a:schemeClr val="tx1"/>
          </a:solidFill>
          <a:latin typeface="+mn-lt"/>
          <a:ea typeface="+mn-ea"/>
          <a:cs typeface="+mn-cs"/>
        </a:defRPr>
      </a:lvl2pPr>
      <a:lvl3pPr marL="642684" algn="l" defTabSz="642684" rtl="0" eaLnBrk="1" latinLnBrk="0" hangingPunct="1">
        <a:defRPr sz="1300" kern="1200">
          <a:solidFill>
            <a:schemeClr val="tx1"/>
          </a:solidFill>
          <a:latin typeface="+mn-lt"/>
          <a:ea typeface="+mn-ea"/>
          <a:cs typeface="+mn-cs"/>
        </a:defRPr>
      </a:lvl3pPr>
      <a:lvl4pPr marL="964025" algn="l" defTabSz="642684" rtl="0" eaLnBrk="1" latinLnBrk="0" hangingPunct="1">
        <a:defRPr sz="1300" kern="1200">
          <a:solidFill>
            <a:schemeClr val="tx1"/>
          </a:solidFill>
          <a:latin typeface="+mn-lt"/>
          <a:ea typeface="+mn-ea"/>
          <a:cs typeface="+mn-cs"/>
        </a:defRPr>
      </a:lvl4pPr>
      <a:lvl5pPr marL="1285368" algn="l" defTabSz="642684" rtl="0" eaLnBrk="1" latinLnBrk="0" hangingPunct="1">
        <a:defRPr sz="1300" kern="1200">
          <a:solidFill>
            <a:schemeClr val="tx1"/>
          </a:solidFill>
          <a:latin typeface="+mn-lt"/>
          <a:ea typeface="+mn-ea"/>
          <a:cs typeface="+mn-cs"/>
        </a:defRPr>
      </a:lvl5pPr>
      <a:lvl6pPr marL="1606711" algn="l" defTabSz="642684" rtl="0" eaLnBrk="1" latinLnBrk="0" hangingPunct="1">
        <a:defRPr sz="1300" kern="1200">
          <a:solidFill>
            <a:schemeClr val="tx1"/>
          </a:solidFill>
          <a:latin typeface="+mn-lt"/>
          <a:ea typeface="+mn-ea"/>
          <a:cs typeface="+mn-cs"/>
        </a:defRPr>
      </a:lvl6pPr>
      <a:lvl7pPr marL="1928052" algn="l" defTabSz="642684" rtl="0" eaLnBrk="1" latinLnBrk="0" hangingPunct="1">
        <a:defRPr sz="1300" kern="1200">
          <a:solidFill>
            <a:schemeClr val="tx1"/>
          </a:solidFill>
          <a:latin typeface="+mn-lt"/>
          <a:ea typeface="+mn-ea"/>
          <a:cs typeface="+mn-cs"/>
        </a:defRPr>
      </a:lvl7pPr>
      <a:lvl8pPr marL="2249396" algn="l" defTabSz="642684" rtl="0" eaLnBrk="1" latinLnBrk="0" hangingPunct="1">
        <a:defRPr sz="1300" kern="1200">
          <a:solidFill>
            <a:schemeClr val="tx1"/>
          </a:solidFill>
          <a:latin typeface="+mn-lt"/>
          <a:ea typeface="+mn-ea"/>
          <a:cs typeface="+mn-cs"/>
        </a:defRPr>
      </a:lvl8pPr>
      <a:lvl9pPr marL="2570738" algn="l" defTabSz="642684"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48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53641" y="964406"/>
            <a:ext cx="7947422" cy="2464594"/>
          </a:xfrm>
          <a:prstGeom prst="rect">
            <a:avLst/>
          </a:prstGeom>
          <a:noFill/>
          <a:ln w="12700">
            <a:noFill/>
            <a:miter lim="800000"/>
            <a:headEnd/>
            <a:tailEnd/>
          </a:ln>
          <a:effectLst/>
        </p:spPr>
        <p:txBody>
          <a:bodyPr vert="horz" wrap="square" lIns="35705" tIns="35705" rIns="35705" bIns="35705" numCol="1" anchor="b" anchorCtr="0" compatLnSpc="1">
            <a:prstTxWarp prst="textNoShape">
              <a:avLst/>
            </a:prstTxWarp>
          </a:bodyPr>
          <a:lstStyle/>
          <a:p>
            <a:pPr lvl="0"/>
            <a:r>
              <a:rPr lang="hu-HU" smtClean="0">
                <a:sym typeface="Helvetica Neue Light" charset="0"/>
              </a:rPr>
              <a:t>Mintacím szerkesztése</a:t>
            </a:r>
            <a:endParaRPr lang="en-US" smtClean="0">
              <a:sym typeface="Helvetica Neue Light" charset="0"/>
            </a:endParaRPr>
          </a:p>
        </p:txBody>
      </p:sp>
      <p:sp>
        <p:nvSpPr>
          <p:cNvPr id="1026" name="Rectangle 2"/>
          <p:cNvSpPr>
            <a:spLocks noGrp="1" noChangeArrowheads="1"/>
          </p:cNvSpPr>
          <p:nvPr>
            <p:ph type="body" idx="1"/>
          </p:nvPr>
        </p:nvSpPr>
        <p:spPr bwMode="auto">
          <a:xfrm>
            <a:off x="553641" y="3420070"/>
            <a:ext cx="7947422" cy="2116336"/>
          </a:xfrm>
          <a:prstGeom prst="rect">
            <a:avLst/>
          </a:prstGeom>
          <a:noFill/>
          <a:ln w="12700">
            <a:noFill/>
            <a:miter lim="800000"/>
            <a:headEnd/>
            <a:tailEnd/>
          </a:ln>
          <a:effectLst/>
        </p:spPr>
        <p:txBody>
          <a:bodyPr vert="horz" wrap="square" lIns="35705" tIns="35705" rIns="35705" bIns="35705" numCol="1" anchor="t" anchorCtr="0" compatLnSpc="1">
            <a:prstTxWarp prst="textNoShape">
              <a:avLst/>
            </a:prstTxWarp>
          </a:bodyPr>
          <a:lstStyle/>
          <a:p>
            <a:pPr lvl="0"/>
            <a:r>
              <a:rPr lang="hu-HU" smtClean="0">
                <a:sym typeface="Helvetica Neue Light" charset="0"/>
              </a:rPr>
              <a:t>Mintaszöveg szerkesztése</a:t>
            </a:r>
          </a:p>
          <a:p>
            <a:pPr lvl="1"/>
            <a:r>
              <a:rPr lang="hu-HU" smtClean="0">
                <a:sym typeface="Helvetica Neue Light" charset="0"/>
              </a:rPr>
              <a:t>Második szint</a:t>
            </a:r>
          </a:p>
          <a:p>
            <a:pPr lvl="2"/>
            <a:r>
              <a:rPr lang="hu-HU" smtClean="0">
                <a:sym typeface="Helvetica Neue Light" charset="0"/>
              </a:rPr>
              <a:t>Harmadik szint</a:t>
            </a:r>
          </a:p>
          <a:p>
            <a:pPr lvl="3"/>
            <a:r>
              <a:rPr lang="hu-HU" smtClean="0">
                <a:sym typeface="Helvetica Neue Light" charset="0"/>
              </a:rPr>
              <a:t>Negyedik szint</a:t>
            </a:r>
          </a:p>
          <a:p>
            <a:pPr lvl="4"/>
            <a:r>
              <a:rPr lang="hu-HU" smtClean="0">
                <a:sym typeface="Helvetica Neue Light" charset="0"/>
              </a:rPr>
              <a:t>Ötödik szint</a:t>
            </a:r>
            <a:endParaRPr lang="en-US" smtClean="0">
              <a:sym typeface="Helvetica Neue Light" charset="0"/>
            </a:endParaRPr>
          </a:p>
        </p:txBody>
      </p:sp>
    </p:spTree>
    <p:extLst>
      <p:ext uri="{BB962C8B-B14F-4D97-AF65-F5344CB8AC3E}">
        <p14:creationId xmlns:p14="http://schemas.microsoft.com/office/powerpoint/2010/main" val="3345057962"/>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spd="slow" advClick="0"/>
  <p:hf sldNum="0" hdr="0" dt="0"/>
  <p:txStyles>
    <p:titleStyle>
      <a:lvl1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2pPr>
      <a:lvl3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3pPr>
      <a:lvl4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4pPr>
      <a:lvl5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5pPr>
      <a:lvl6pPr marL="321357"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6pPr>
      <a:lvl7pPr marL="642717"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7pPr>
      <a:lvl8pPr marL="964075"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8pPr>
      <a:lvl9pPr marL="1285434"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9pPr>
    </p:titleStyle>
    <p:bodyStyle>
      <a:lvl1pPr marL="241020" indent="-241020"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ea typeface="+mn-ea"/>
          <a:cs typeface="+mn-cs"/>
          <a:sym typeface="Helvetica Neue Light" charset="0"/>
        </a:defRPr>
      </a:lvl1pPr>
      <a:lvl2pPr marL="522209" indent="-20084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2pPr>
      <a:lvl3pPr marL="803397" indent="-16067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3pPr>
      <a:lvl4pPr marL="1124756" indent="-16067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4pPr>
      <a:lvl5pPr marL="1446114" indent="-160679"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5pPr>
      <a:lvl6pPr marL="321357"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6pPr>
      <a:lvl7pPr marL="642717"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7pPr>
      <a:lvl8pPr marL="964075"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8pPr>
      <a:lvl9pPr marL="1285434"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9pPr>
    </p:bodyStyle>
    <p:otherStyle>
      <a:defPPr>
        <a:defRPr lang="hu-HU"/>
      </a:defPPr>
      <a:lvl1pPr marL="0" algn="l" defTabSz="642717" rtl="0" eaLnBrk="1" latinLnBrk="0" hangingPunct="1">
        <a:defRPr sz="1300" kern="1200">
          <a:solidFill>
            <a:schemeClr val="tx1"/>
          </a:solidFill>
          <a:latin typeface="+mn-lt"/>
          <a:ea typeface="+mn-ea"/>
          <a:cs typeface="+mn-cs"/>
        </a:defRPr>
      </a:lvl1pPr>
      <a:lvl2pPr marL="321357" algn="l" defTabSz="642717" rtl="0" eaLnBrk="1" latinLnBrk="0" hangingPunct="1">
        <a:defRPr sz="1300" kern="1200">
          <a:solidFill>
            <a:schemeClr val="tx1"/>
          </a:solidFill>
          <a:latin typeface="+mn-lt"/>
          <a:ea typeface="+mn-ea"/>
          <a:cs typeface="+mn-cs"/>
        </a:defRPr>
      </a:lvl2pPr>
      <a:lvl3pPr marL="642717" algn="l" defTabSz="642717" rtl="0" eaLnBrk="1" latinLnBrk="0" hangingPunct="1">
        <a:defRPr sz="1300" kern="1200">
          <a:solidFill>
            <a:schemeClr val="tx1"/>
          </a:solidFill>
          <a:latin typeface="+mn-lt"/>
          <a:ea typeface="+mn-ea"/>
          <a:cs typeface="+mn-cs"/>
        </a:defRPr>
      </a:lvl3pPr>
      <a:lvl4pPr marL="964075" algn="l" defTabSz="642717" rtl="0" eaLnBrk="1" latinLnBrk="0" hangingPunct="1">
        <a:defRPr sz="1300" kern="1200">
          <a:solidFill>
            <a:schemeClr val="tx1"/>
          </a:solidFill>
          <a:latin typeface="+mn-lt"/>
          <a:ea typeface="+mn-ea"/>
          <a:cs typeface="+mn-cs"/>
        </a:defRPr>
      </a:lvl4pPr>
      <a:lvl5pPr marL="1285434" algn="l" defTabSz="642717" rtl="0" eaLnBrk="1" latinLnBrk="0" hangingPunct="1">
        <a:defRPr sz="1300" kern="1200">
          <a:solidFill>
            <a:schemeClr val="tx1"/>
          </a:solidFill>
          <a:latin typeface="+mn-lt"/>
          <a:ea typeface="+mn-ea"/>
          <a:cs typeface="+mn-cs"/>
        </a:defRPr>
      </a:lvl5pPr>
      <a:lvl6pPr marL="1606794" algn="l" defTabSz="642717" rtl="0" eaLnBrk="1" latinLnBrk="0" hangingPunct="1">
        <a:defRPr sz="1300" kern="1200">
          <a:solidFill>
            <a:schemeClr val="tx1"/>
          </a:solidFill>
          <a:latin typeface="+mn-lt"/>
          <a:ea typeface="+mn-ea"/>
          <a:cs typeface="+mn-cs"/>
        </a:defRPr>
      </a:lvl6pPr>
      <a:lvl7pPr marL="1928151" algn="l" defTabSz="642717" rtl="0" eaLnBrk="1" latinLnBrk="0" hangingPunct="1">
        <a:defRPr sz="1300" kern="1200">
          <a:solidFill>
            <a:schemeClr val="tx1"/>
          </a:solidFill>
          <a:latin typeface="+mn-lt"/>
          <a:ea typeface="+mn-ea"/>
          <a:cs typeface="+mn-cs"/>
        </a:defRPr>
      </a:lvl7pPr>
      <a:lvl8pPr marL="2249511" algn="l" defTabSz="642717" rtl="0" eaLnBrk="1" latinLnBrk="0" hangingPunct="1">
        <a:defRPr sz="1300" kern="1200">
          <a:solidFill>
            <a:schemeClr val="tx1"/>
          </a:solidFill>
          <a:latin typeface="+mn-lt"/>
          <a:ea typeface="+mn-ea"/>
          <a:cs typeface="+mn-cs"/>
        </a:defRPr>
      </a:lvl8pPr>
      <a:lvl9pPr marL="2570870" algn="l" defTabSz="64271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48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53641" y="964406"/>
            <a:ext cx="7947422" cy="2464594"/>
          </a:xfrm>
          <a:prstGeom prst="rect">
            <a:avLst/>
          </a:prstGeom>
          <a:noFill/>
          <a:ln w="12700">
            <a:noFill/>
            <a:miter lim="800000"/>
            <a:headEnd/>
            <a:tailEnd/>
          </a:ln>
          <a:effectLst/>
        </p:spPr>
        <p:txBody>
          <a:bodyPr vert="horz" wrap="square" lIns="35711" tIns="35711" rIns="35711" bIns="35711" numCol="1" anchor="b" anchorCtr="0" compatLnSpc="1">
            <a:prstTxWarp prst="textNoShape">
              <a:avLst/>
            </a:prstTxWarp>
          </a:bodyPr>
          <a:lstStyle/>
          <a:p>
            <a:pPr lvl="0"/>
            <a:r>
              <a:rPr lang="hu-HU" smtClean="0">
                <a:sym typeface="Helvetica Neue Light" charset="0"/>
              </a:rPr>
              <a:t>Mintacím szerkesztése</a:t>
            </a:r>
            <a:endParaRPr lang="en-US" smtClean="0">
              <a:sym typeface="Helvetica Neue Light" charset="0"/>
            </a:endParaRPr>
          </a:p>
        </p:txBody>
      </p:sp>
      <p:sp>
        <p:nvSpPr>
          <p:cNvPr id="1026" name="Rectangle 2"/>
          <p:cNvSpPr>
            <a:spLocks noGrp="1" noChangeArrowheads="1"/>
          </p:cNvSpPr>
          <p:nvPr>
            <p:ph type="body" idx="1"/>
          </p:nvPr>
        </p:nvSpPr>
        <p:spPr bwMode="auto">
          <a:xfrm>
            <a:off x="553641" y="3420070"/>
            <a:ext cx="7947422" cy="2116336"/>
          </a:xfrm>
          <a:prstGeom prst="rect">
            <a:avLst/>
          </a:prstGeom>
          <a:noFill/>
          <a:ln w="12700">
            <a:noFill/>
            <a:miter lim="800000"/>
            <a:headEnd/>
            <a:tailEnd/>
          </a:ln>
          <a:effectLst/>
        </p:spPr>
        <p:txBody>
          <a:bodyPr vert="horz" wrap="square" lIns="35711" tIns="35711" rIns="35711" bIns="35711" numCol="1" anchor="t" anchorCtr="0" compatLnSpc="1">
            <a:prstTxWarp prst="textNoShape">
              <a:avLst/>
            </a:prstTxWarp>
          </a:bodyPr>
          <a:lstStyle/>
          <a:p>
            <a:pPr lvl="0"/>
            <a:r>
              <a:rPr lang="hu-HU" smtClean="0">
                <a:sym typeface="Helvetica Neue Light" charset="0"/>
              </a:rPr>
              <a:t>Mintaszöveg szerkesztése</a:t>
            </a:r>
          </a:p>
          <a:p>
            <a:pPr lvl="1"/>
            <a:r>
              <a:rPr lang="hu-HU" smtClean="0">
                <a:sym typeface="Helvetica Neue Light" charset="0"/>
              </a:rPr>
              <a:t>Második szint</a:t>
            </a:r>
          </a:p>
          <a:p>
            <a:pPr lvl="2"/>
            <a:r>
              <a:rPr lang="hu-HU" smtClean="0">
                <a:sym typeface="Helvetica Neue Light" charset="0"/>
              </a:rPr>
              <a:t>Harmadik szint</a:t>
            </a:r>
          </a:p>
          <a:p>
            <a:pPr lvl="3"/>
            <a:r>
              <a:rPr lang="hu-HU" smtClean="0">
                <a:sym typeface="Helvetica Neue Light" charset="0"/>
              </a:rPr>
              <a:t>Negyedik szint</a:t>
            </a:r>
          </a:p>
          <a:p>
            <a:pPr lvl="4"/>
            <a:r>
              <a:rPr lang="hu-HU" smtClean="0">
                <a:sym typeface="Helvetica Neue Light" charset="0"/>
              </a:rPr>
              <a:t>Ötödik szint</a:t>
            </a:r>
            <a:endParaRPr lang="en-US" smtClean="0">
              <a:sym typeface="Helvetica Neue Light" charset="0"/>
            </a:endParaRPr>
          </a:p>
        </p:txBody>
      </p:sp>
    </p:spTree>
    <p:extLst>
      <p:ext uri="{BB962C8B-B14F-4D97-AF65-F5344CB8AC3E}">
        <p14:creationId xmlns:p14="http://schemas.microsoft.com/office/powerpoint/2010/main" val="648261021"/>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spd="slow" advClick="0"/>
  <p:hf sldNum="0" hdr="0" dt="0"/>
  <p:txStyles>
    <p:titleStyle>
      <a:lvl1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2pPr>
      <a:lvl3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3pPr>
      <a:lvl4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4pPr>
      <a:lvl5pPr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5pPr>
      <a:lvl6pPr marL="321407"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6pPr>
      <a:lvl7pPr marL="642816"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7pPr>
      <a:lvl8pPr marL="964224"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8pPr>
      <a:lvl9pPr marL="1285631" algn="l" rtl="0" eaLnBrk="1" fontAlgn="base" hangingPunct="1">
        <a:spcBef>
          <a:spcPct val="0"/>
        </a:spcBef>
        <a:spcAft>
          <a:spcPct val="0"/>
        </a:spcAft>
        <a:defRPr sz="5100">
          <a:solidFill>
            <a:schemeClr val="tx1"/>
          </a:solidFill>
          <a:effectLst>
            <a:outerShdw blurRad="38100" dist="38100" dir="2700000" algn="tl">
              <a:srgbClr val="000000"/>
            </a:outerShdw>
          </a:effectLst>
          <a:latin typeface="Helvetica Neue Light" charset="0"/>
          <a:sym typeface="Helvetica Neue Light" charset="0"/>
        </a:defRPr>
      </a:lvl9pPr>
    </p:titleStyle>
    <p:bodyStyle>
      <a:lvl1pPr marL="241056" indent="-241056"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ea typeface="+mn-ea"/>
          <a:cs typeface="+mn-cs"/>
          <a:sym typeface="Helvetica Neue Light" charset="0"/>
        </a:defRPr>
      </a:lvl1pPr>
      <a:lvl2pPr marL="522287" indent="-200880"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2pPr>
      <a:lvl3pPr marL="803520" indent="-160704"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3pPr>
      <a:lvl4pPr marL="1124930" indent="-160704"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4pPr>
      <a:lvl5pPr marL="1446336" indent="-160704"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5pPr>
      <a:lvl6pPr marL="321407"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6pPr>
      <a:lvl7pPr marL="642816"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7pPr>
      <a:lvl8pPr marL="964224"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8pPr>
      <a:lvl9pPr marL="1285631" algn="l" rtl="0" eaLnBrk="1" fontAlgn="base" hangingPunct="1">
        <a:spcBef>
          <a:spcPts val="844"/>
        </a:spcBef>
        <a:spcAft>
          <a:spcPct val="0"/>
        </a:spcAft>
        <a:defRPr sz="3000">
          <a:solidFill>
            <a:srgbClr val="62B0FF"/>
          </a:solidFill>
          <a:effectLst>
            <a:outerShdw blurRad="38100" dist="38100" dir="2700000" algn="tl">
              <a:srgbClr val="FFFFFF"/>
            </a:outerShdw>
          </a:effectLst>
          <a:latin typeface="+mn-lt"/>
          <a:sym typeface="Helvetica Neue Light" charset="0"/>
        </a:defRPr>
      </a:lvl9pPr>
    </p:bodyStyle>
    <p:otherStyle>
      <a:defPPr>
        <a:defRPr lang="hu-HU"/>
      </a:defPPr>
      <a:lvl1pPr marL="0" algn="l" defTabSz="642816" rtl="0" eaLnBrk="1" latinLnBrk="0" hangingPunct="1">
        <a:defRPr sz="1300" kern="1200">
          <a:solidFill>
            <a:schemeClr val="tx1"/>
          </a:solidFill>
          <a:latin typeface="+mn-lt"/>
          <a:ea typeface="+mn-ea"/>
          <a:cs typeface="+mn-cs"/>
        </a:defRPr>
      </a:lvl1pPr>
      <a:lvl2pPr marL="321407" algn="l" defTabSz="642816" rtl="0" eaLnBrk="1" latinLnBrk="0" hangingPunct="1">
        <a:defRPr sz="1300" kern="1200">
          <a:solidFill>
            <a:schemeClr val="tx1"/>
          </a:solidFill>
          <a:latin typeface="+mn-lt"/>
          <a:ea typeface="+mn-ea"/>
          <a:cs typeface="+mn-cs"/>
        </a:defRPr>
      </a:lvl2pPr>
      <a:lvl3pPr marL="642816" algn="l" defTabSz="642816" rtl="0" eaLnBrk="1" latinLnBrk="0" hangingPunct="1">
        <a:defRPr sz="1300" kern="1200">
          <a:solidFill>
            <a:schemeClr val="tx1"/>
          </a:solidFill>
          <a:latin typeface="+mn-lt"/>
          <a:ea typeface="+mn-ea"/>
          <a:cs typeface="+mn-cs"/>
        </a:defRPr>
      </a:lvl3pPr>
      <a:lvl4pPr marL="964224" algn="l" defTabSz="642816" rtl="0" eaLnBrk="1" latinLnBrk="0" hangingPunct="1">
        <a:defRPr sz="1300" kern="1200">
          <a:solidFill>
            <a:schemeClr val="tx1"/>
          </a:solidFill>
          <a:latin typeface="+mn-lt"/>
          <a:ea typeface="+mn-ea"/>
          <a:cs typeface="+mn-cs"/>
        </a:defRPr>
      </a:lvl4pPr>
      <a:lvl5pPr marL="1285631" algn="l" defTabSz="642816" rtl="0" eaLnBrk="1" latinLnBrk="0" hangingPunct="1">
        <a:defRPr sz="1300" kern="1200">
          <a:solidFill>
            <a:schemeClr val="tx1"/>
          </a:solidFill>
          <a:latin typeface="+mn-lt"/>
          <a:ea typeface="+mn-ea"/>
          <a:cs typeface="+mn-cs"/>
        </a:defRPr>
      </a:lvl5pPr>
      <a:lvl6pPr marL="1607041" algn="l" defTabSz="642816" rtl="0" eaLnBrk="1" latinLnBrk="0" hangingPunct="1">
        <a:defRPr sz="1300" kern="1200">
          <a:solidFill>
            <a:schemeClr val="tx1"/>
          </a:solidFill>
          <a:latin typeface="+mn-lt"/>
          <a:ea typeface="+mn-ea"/>
          <a:cs typeface="+mn-cs"/>
        </a:defRPr>
      </a:lvl6pPr>
      <a:lvl7pPr marL="1928447" algn="l" defTabSz="642816" rtl="0" eaLnBrk="1" latinLnBrk="0" hangingPunct="1">
        <a:defRPr sz="1300" kern="1200">
          <a:solidFill>
            <a:schemeClr val="tx1"/>
          </a:solidFill>
          <a:latin typeface="+mn-lt"/>
          <a:ea typeface="+mn-ea"/>
          <a:cs typeface="+mn-cs"/>
        </a:defRPr>
      </a:lvl7pPr>
      <a:lvl8pPr marL="2249856" algn="l" defTabSz="642816" rtl="0" eaLnBrk="1" latinLnBrk="0" hangingPunct="1">
        <a:defRPr sz="1300" kern="1200">
          <a:solidFill>
            <a:schemeClr val="tx1"/>
          </a:solidFill>
          <a:latin typeface="+mn-lt"/>
          <a:ea typeface="+mn-ea"/>
          <a:cs typeface="+mn-cs"/>
        </a:defRPr>
      </a:lvl8pPr>
      <a:lvl9pPr marL="2571264" algn="l" defTabSz="642816"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63522768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118316126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8" name="Téglalap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29" name="Téglalap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0" name="Téglalap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1" name="Téglalap 30"/>
          <p:cNvSpPr/>
          <p:nvPr/>
        </p:nvSpPr>
        <p:spPr>
          <a:xfrm flipV="1">
            <a:off x="5410183"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2" name="Téglalap 31"/>
          <p:cNvSpPr/>
          <p:nvPr/>
        </p:nvSpPr>
        <p:spPr>
          <a:xfrm flipV="1">
            <a:off x="5410203"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3" name="Lekerekített téglalap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useBgFill="1">
        <p:nvSpPr>
          <p:cNvPr id="34" name="Lekerekített téglalap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5" name="Téglalap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6" name="Téglalap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37" name="Téglalap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8" name="Téglalap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39" name="Téglalap 38"/>
          <p:cNvSpPr/>
          <p:nvPr/>
        </p:nvSpPr>
        <p:spPr bwMode="invGray">
          <a:xfrm>
            <a:off x="8915677" y="381"/>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a:solidFill>
                <a:prstClr val="white"/>
              </a:solidFill>
            </a:endParaRPr>
          </a:p>
        </p:txBody>
      </p:sp>
      <p:sp>
        <p:nvSpPr>
          <p:cNvPr id="40" name="Téglalap 39"/>
          <p:cNvSpPr/>
          <p:nvPr/>
        </p:nvSpPr>
        <p:spPr bwMode="invGray">
          <a:xfrm>
            <a:off x="8873475" y="381"/>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25" tIns="45713" rIns="91425" bIns="45713" anchor="ctr"/>
          <a:lstStyle/>
          <a:p>
            <a:pPr algn="ctr" fontAlgn="auto">
              <a:spcBef>
                <a:spcPts val="0"/>
              </a:spcBef>
              <a:spcAft>
                <a:spcPts val="0"/>
              </a:spcAft>
            </a:pPr>
            <a:endParaRPr lang="en-US" sz="1800" dirty="0">
              <a:solidFill>
                <a:prstClr val="white"/>
              </a:solidFill>
            </a:endParaRPr>
          </a:p>
        </p:txBody>
      </p:sp>
      <p:sp>
        <p:nvSpPr>
          <p:cNvPr id="22" name="Cím helye 21"/>
          <p:cNvSpPr>
            <a:spLocks noGrp="1"/>
          </p:cNvSpPr>
          <p:nvPr>
            <p:ph type="title"/>
          </p:nvPr>
        </p:nvSpPr>
        <p:spPr>
          <a:xfrm>
            <a:off x="457200" y="1143000"/>
            <a:ext cx="8229600" cy="1066800"/>
          </a:xfrm>
          <a:prstGeom prst="rect">
            <a:avLst/>
          </a:prstGeom>
        </p:spPr>
        <p:txBody>
          <a:bodyPr vert="horz" lIns="91425" tIns="45713" rIns="91425" bIns="45713" anchor="ctr">
            <a:normAutofit/>
          </a:bodyPr>
          <a:lstStyle/>
          <a:p>
            <a:r>
              <a:rPr kumimoji="0" lang="hu-HU" smtClean="0"/>
              <a:t>Mintacím szerkesztése</a:t>
            </a:r>
            <a:endParaRPr kumimoji="0" lang="en-US"/>
          </a:p>
        </p:txBody>
      </p:sp>
      <p:sp>
        <p:nvSpPr>
          <p:cNvPr id="13" name="Szöveg helye 12"/>
          <p:cNvSpPr>
            <a:spLocks noGrp="1"/>
          </p:cNvSpPr>
          <p:nvPr>
            <p:ph type="body" idx="1"/>
          </p:nvPr>
        </p:nvSpPr>
        <p:spPr>
          <a:xfrm>
            <a:off x="457200" y="2249424"/>
            <a:ext cx="8229600" cy="4325112"/>
          </a:xfrm>
          <a:prstGeom prst="rect">
            <a:avLst/>
          </a:prstGeom>
        </p:spPr>
        <p:txBody>
          <a:bodyPr vert="horz" lIns="91425" tIns="45713" rIns="91425" bIns="45713">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4" name="Dátum helye 13"/>
          <p:cNvSpPr>
            <a:spLocks noGrp="1"/>
          </p:cNvSpPr>
          <p:nvPr>
            <p:ph type="dt" sz="half" idx="2"/>
          </p:nvPr>
        </p:nvSpPr>
        <p:spPr>
          <a:xfrm>
            <a:off x="6586536" y="612648"/>
            <a:ext cx="957264" cy="457200"/>
          </a:xfrm>
          <a:prstGeom prst="rect">
            <a:avLst/>
          </a:prstGeom>
        </p:spPr>
        <p:txBody>
          <a:bodyPr vert="horz" lIns="91425" tIns="45713" rIns="91425" bIns="45713"/>
          <a:lstStyle>
            <a:lvl1pPr algn="l" eaLnBrk="1" latinLnBrk="0" hangingPunct="1">
              <a:defRPr kumimoji="0" sz="800">
                <a:solidFill>
                  <a:schemeClr val="accent2"/>
                </a:solidFill>
              </a:defRPr>
            </a:lvl1pPr>
          </a:lstStyle>
          <a:p>
            <a:pPr fontAlgn="auto">
              <a:spcBef>
                <a:spcPts val="0"/>
              </a:spcBef>
              <a:spcAft>
                <a:spcPts val="0"/>
              </a:spcAft>
            </a:pPr>
            <a:endParaRPr lang="hu-HU">
              <a:solidFill>
                <a:srgbClr val="438086"/>
              </a:solidFill>
              <a:latin typeface="Trebuchet MS"/>
              <a:cs typeface="+mn-cs"/>
            </a:endParaRPr>
          </a:p>
        </p:txBody>
      </p:sp>
      <p:sp>
        <p:nvSpPr>
          <p:cNvPr id="3" name="Élőláb helye 2"/>
          <p:cNvSpPr>
            <a:spLocks noGrp="1"/>
          </p:cNvSpPr>
          <p:nvPr>
            <p:ph type="ftr" sz="quarter" idx="3"/>
          </p:nvPr>
        </p:nvSpPr>
        <p:spPr>
          <a:xfrm>
            <a:off x="5257800" y="612648"/>
            <a:ext cx="1325880" cy="457200"/>
          </a:xfrm>
          <a:prstGeom prst="rect">
            <a:avLst/>
          </a:prstGeom>
        </p:spPr>
        <p:txBody>
          <a:bodyPr vert="horz" lIns="91425" tIns="45713" rIns="91425" bIns="45713"/>
          <a:lstStyle>
            <a:lvl1pPr algn="r" eaLnBrk="1" latinLnBrk="0" hangingPunct="1">
              <a:defRPr kumimoji="0" sz="800">
                <a:solidFill>
                  <a:schemeClr val="accent2"/>
                </a:solidFill>
              </a:defRPr>
            </a:lvl1pPr>
          </a:lstStyle>
          <a:p>
            <a:pPr fontAlgn="auto">
              <a:spcBef>
                <a:spcPts val="0"/>
              </a:spcBef>
              <a:spcAft>
                <a:spcPts val="0"/>
              </a:spcAft>
            </a:pPr>
            <a:r>
              <a:rPr lang="hu-HU" smtClean="0">
                <a:solidFill>
                  <a:srgbClr val="438086"/>
                </a:solidFill>
                <a:latin typeface="Trebuchet MS"/>
                <a:cs typeface="+mn-cs"/>
              </a:rPr>
              <a:t>Nagykanizsa - Bölcsődék Napja 2015</a:t>
            </a:r>
            <a:endParaRPr lang="hu-HU">
              <a:solidFill>
                <a:srgbClr val="438086"/>
              </a:solidFill>
              <a:latin typeface="Trebuchet MS"/>
              <a:cs typeface="+mn-cs"/>
            </a:endParaRPr>
          </a:p>
        </p:txBody>
      </p:sp>
      <p:sp>
        <p:nvSpPr>
          <p:cNvPr id="23" name="Dia számának helye 22"/>
          <p:cNvSpPr>
            <a:spLocks noGrp="1"/>
          </p:cNvSpPr>
          <p:nvPr>
            <p:ph type="sldNum" sz="quarter" idx="4"/>
          </p:nvPr>
        </p:nvSpPr>
        <p:spPr>
          <a:xfrm>
            <a:off x="8174736" y="2272"/>
            <a:ext cx="762000" cy="365760"/>
          </a:xfrm>
          <a:prstGeom prst="rect">
            <a:avLst/>
          </a:prstGeom>
        </p:spPr>
        <p:txBody>
          <a:bodyPr vert="horz" lIns="91425" tIns="45713" rIns="91425" bIns="45713" anchor="b"/>
          <a:lstStyle>
            <a:lvl1pPr algn="r" eaLnBrk="1" latinLnBrk="0" hangingPunct="1">
              <a:defRPr kumimoji="0" sz="1800">
                <a:solidFill>
                  <a:srgbClr val="FFFFFF"/>
                </a:solidFill>
              </a:defRPr>
            </a:lvl1pPr>
          </a:lstStyle>
          <a:p>
            <a:pPr fontAlgn="auto">
              <a:spcBef>
                <a:spcPts val="0"/>
              </a:spcBef>
              <a:spcAft>
                <a:spcPts val="0"/>
              </a:spcAft>
            </a:pPr>
            <a:fld id="{BF906496-08D9-451B-9121-27A955C62262}" type="slidenum">
              <a:rPr lang="hu-HU" smtClean="0">
                <a:latin typeface="Trebuchet MS"/>
                <a:cs typeface="+mn-cs"/>
              </a:rPr>
              <a:pPr fontAlgn="auto">
                <a:spcBef>
                  <a:spcPts val="0"/>
                </a:spcBef>
                <a:spcAft>
                  <a:spcPts val="0"/>
                </a:spcAft>
              </a:pPr>
              <a:t>‹#›</a:t>
            </a:fld>
            <a:endParaRPr lang="hu-HU">
              <a:latin typeface="Trebuchet MS"/>
              <a:cs typeface="+mn-cs"/>
            </a:endParaRPr>
          </a:p>
        </p:txBody>
      </p:sp>
    </p:spTree>
    <p:extLst>
      <p:ext uri="{BB962C8B-B14F-4D97-AF65-F5344CB8AC3E}">
        <p14:creationId xmlns:p14="http://schemas.microsoft.com/office/powerpoint/2010/main" val="160200653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03" indent="-255993"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268" indent="-246851"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402" indent="-219423"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395" indent="-20113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675" indent="-182852"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096" indent="-182852"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519" indent="-182852"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656" indent="-182852"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9937" indent="-182852"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30" algn="l" rtl="0" eaLnBrk="1" latinLnBrk="0" hangingPunct="1">
        <a:defRPr kumimoji="0" kern="1200">
          <a:solidFill>
            <a:schemeClr val="tx1"/>
          </a:solidFill>
          <a:latin typeface="+mn-lt"/>
          <a:ea typeface="+mn-ea"/>
          <a:cs typeface="+mn-cs"/>
        </a:defRPr>
      </a:lvl2pPr>
      <a:lvl3pPr marL="914259" algn="l" rtl="0" eaLnBrk="1" latinLnBrk="0" hangingPunct="1">
        <a:defRPr kumimoji="0" kern="1200">
          <a:solidFill>
            <a:schemeClr val="tx1"/>
          </a:solidFill>
          <a:latin typeface="+mn-lt"/>
          <a:ea typeface="+mn-ea"/>
          <a:cs typeface="+mn-cs"/>
        </a:defRPr>
      </a:lvl3pPr>
      <a:lvl4pPr marL="1371390" algn="l" rtl="0" eaLnBrk="1" latinLnBrk="0" hangingPunct="1">
        <a:defRPr kumimoji="0" kern="1200">
          <a:solidFill>
            <a:schemeClr val="tx1"/>
          </a:solidFill>
          <a:latin typeface="+mn-lt"/>
          <a:ea typeface="+mn-ea"/>
          <a:cs typeface="+mn-cs"/>
        </a:defRPr>
      </a:lvl4pPr>
      <a:lvl5pPr marL="1828519" algn="l" rtl="0" eaLnBrk="1" latinLnBrk="0" hangingPunct="1">
        <a:defRPr kumimoji="0" kern="1200">
          <a:solidFill>
            <a:schemeClr val="tx1"/>
          </a:solidFill>
          <a:latin typeface="+mn-lt"/>
          <a:ea typeface="+mn-ea"/>
          <a:cs typeface="+mn-cs"/>
        </a:defRPr>
      </a:lvl5pPr>
      <a:lvl6pPr marL="2285649" algn="l" rtl="0" eaLnBrk="1" latinLnBrk="0" hangingPunct="1">
        <a:defRPr kumimoji="0" kern="1200">
          <a:solidFill>
            <a:schemeClr val="tx1"/>
          </a:solidFill>
          <a:latin typeface="+mn-lt"/>
          <a:ea typeface="+mn-ea"/>
          <a:cs typeface="+mn-cs"/>
        </a:defRPr>
      </a:lvl6pPr>
      <a:lvl7pPr marL="2742780" algn="l" rtl="0" eaLnBrk="1" latinLnBrk="0" hangingPunct="1">
        <a:defRPr kumimoji="0" kern="1200">
          <a:solidFill>
            <a:schemeClr val="tx1"/>
          </a:solidFill>
          <a:latin typeface="+mn-lt"/>
          <a:ea typeface="+mn-ea"/>
          <a:cs typeface="+mn-cs"/>
        </a:defRPr>
      </a:lvl7pPr>
      <a:lvl8pPr marL="3199908" algn="l" rtl="0" eaLnBrk="1" latinLnBrk="0" hangingPunct="1">
        <a:defRPr kumimoji="0" kern="1200">
          <a:solidFill>
            <a:schemeClr val="tx1"/>
          </a:solidFill>
          <a:latin typeface="+mn-lt"/>
          <a:ea typeface="+mn-ea"/>
          <a:cs typeface="+mn-cs"/>
        </a:defRPr>
      </a:lvl8pPr>
      <a:lvl9pPr marL="365703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9.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9.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836712"/>
            <a:ext cx="7772400" cy="2376264"/>
          </a:xfrm>
        </p:spPr>
        <p:txBody>
          <a:bodyPr/>
          <a:lstStyle/>
          <a:p>
            <a:endParaRPr lang="hu-HU" sz="4800" dirty="0">
              <a:solidFill>
                <a:srgbClr val="FF0000"/>
              </a:solidFill>
            </a:endParaRPr>
          </a:p>
        </p:txBody>
      </p:sp>
      <p:sp>
        <p:nvSpPr>
          <p:cNvPr id="3" name="Alcím 2"/>
          <p:cNvSpPr>
            <a:spLocks noGrp="1"/>
          </p:cNvSpPr>
          <p:nvPr>
            <p:ph type="subTitle" idx="1"/>
          </p:nvPr>
        </p:nvSpPr>
        <p:spPr>
          <a:xfrm>
            <a:off x="1371600" y="3645024"/>
            <a:ext cx="6400800" cy="1993776"/>
          </a:xfrm>
        </p:spPr>
        <p:txBody>
          <a:bodyPr/>
          <a:lstStyle/>
          <a:p>
            <a:r>
              <a:rPr lang="hu-HU" sz="2800" dirty="0" smtClean="0">
                <a:solidFill>
                  <a:schemeClr val="accent2"/>
                </a:solidFill>
              </a:rPr>
              <a:t>Dr. Varga László</a:t>
            </a:r>
          </a:p>
          <a:p>
            <a:r>
              <a:rPr lang="hu-HU" sz="2800" dirty="0">
                <a:solidFill>
                  <a:schemeClr val="accent2"/>
                </a:solidFill>
              </a:rPr>
              <a:t>d</a:t>
            </a:r>
            <a:r>
              <a:rPr lang="hu-HU" sz="2800" dirty="0" smtClean="0">
                <a:solidFill>
                  <a:schemeClr val="accent2"/>
                </a:solidFill>
              </a:rPr>
              <a:t>ékánhelyettes, egyetemi docens</a:t>
            </a:r>
          </a:p>
          <a:p>
            <a:r>
              <a:rPr lang="hu-HU" sz="2800" dirty="0" smtClean="0">
                <a:solidFill>
                  <a:srgbClr val="FF0000"/>
                </a:solidFill>
              </a:rPr>
              <a:t>NymE Benedek Elek Pedagógiai Kar</a:t>
            </a:r>
          </a:p>
          <a:p>
            <a:r>
              <a:rPr lang="hu-HU" sz="2800" dirty="0" smtClean="0">
                <a:solidFill>
                  <a:schemeClr val="tx1"/>
                </a:solidFill>
              </a:rPr>
              <a:t>SOPRON</a:t>
            </a:r>
            <a:endParaRPr lang="hu-HU" sz="2800" dirty="0">
              <a:solidFill>
                <a:schemeClr val="tx1"/>
              </a:solidFill>
            </a:endParaRPr>
          </a:p>
        </p:txBody>
      </p:sp>
      <p:sp>
        <p:nvSpPr>
          <p:cNvPr id="6" name="Élőláb helye 5"/>
          <p:cNvSpPr>
            <a:spLocks noGrp="1"/>
          </p:cNvSpPr>
          <p:nvPr>
            <p:ph type="ftr" sz="quarter" idx="11"/>
          </p:nvPr>
        </p:nvSpPr>
        <p:spPr>
          <a:xfrm>
            <a:off x="1763688" y="6245225"/>
            <a:ext cx="5328591" cy="476250"/>
          </a:xfrm>
        </p:spPr>
        <p:txBody>
          <a:bodyPr/>
          <a:lstStyle/>
          <a:p>
            <a:pPr algn="ctr">
              <a:defRPr/>
            </a:pPr>
            <a:r>
              <a:rPr lang="hu-HU" dirty="0" smtClean="0">
                <a:solidFill>
                  <a:srgbClr val="000000"/>
                </a:solidFill>
              </a:rPr>
              <a:t>     XIX. Szabadkai Nyári Akadémia - 2015</a:t>
            </a:r>
            <a:endParaRPr lang="hu-HU"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36712"/>
            <a:ext cx="576064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338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Új pedagógiai helyzet</a:t>
            </a:r>
            <a:endParaRPr lang="hu-HU" dirty="0">
              <a:solidFill>
                <a:schemeClr val="accent2"/>
              </a:solidFill>
            </a:endParaRPr>
          </a:p>
        </p:txBody>
      </p:sp>
      <p:sp>
        <p:nvSpPr>
          <p:cNvPr id="3" name="Tartalom helye 2"/>
          <p:cNvSpPr>
            <a:spLocks noGrp="1"/>
          </p:cNvSpPr>
          <p:nvPr>
            <p:ph idx="1"/>
          </p:nvPr>
        </p:nvSpPr>
        <p:spPr/>
        <p:txBody>
          <a:bodyPr/>
          <a:lstStyle/>
          <a:p>
            <a:r>
              <a:rPr lang="hu-HU" sz="2800" dirty="0" smtClean="0"/>
              <a:t>Családi szerkezet átalakulása</a:t>
            </a:r>
          </a:p>
          <a:p>
            <a:r>
              <a:rPr lang="hu-HU" sz="2800" dirty="0" smtClean="0"/>
              <a:t>Digitális tér</a:t>
            </a:r>
          </a:p>
          <a:p>
            <a:r>
              <a:rPr lang="hu-HU" sz="2800" dirty="0" smtClean="0"/>
              <a:t>Időprobléma</a:t>
            </a:r>
          </a:p>
          <a:p>
            <a:r>
              <a:rPr lang="hu-HU" sz="2800" dirty="0" smtClean="0"/>
              <a:t>Média – példaképek</a:t>
            </a:r>
          </a:p>
          <a:p>
            <a:r>
              <a:rPr lang="hu-HU" sz="2800" dirty="0" smtClean="0"/>
              <a:t>Posztmodern</a:t>
            </a:r>
          </a:p>
          <a:p>
            <a:r>
              <a:rPr lang="hu-HU" sz="2800" dirty="0" smtClean="0"/>
              <a:t>Fogyasztói társadalom</a:t>
            </a:r>
          </a:p>
          <a:p>
            <a:r>
              <a:rPr lang="hu-HU" sz="2800" dirty="0" smtClean="0"/>
              <a:t>Bizonytalanság</a:t>
            </a:r>
          </a:p>
          <a:p>
            <a:r>
              <a:rPr lang="hu-HU" sz="2800" dirty="0" smtClean="0"/>
              <a:t>Civilizáció buktatói</a:t>
            </a:r>
          </a:p>
          <a:p>
            <a:r>
              <a:rPr lang="hu-HU" sz="2800" dirty="0"/>
              <a:t>V</a:t>
            </a:r>
            <a:r>
              <a:rPr lang="hu-HU" sz="2800" dirty="0" smtClean="0"/>
              <a:t>ersenyhelyzet</a:t>
            </a:r>
          </a:p>
          <a:p>
            <a:endParaRPr lang="hu-HU" dirty="0" smtClean="0"/>
          </a:p>
          <a:p>
            <a:endParaRPr lang="hu-HU" dirty="0"/>
          </a:p>
        </p:txBody>
      </p:sp>
    </p:spTree>
    <p:extLst>
      <p:ext uri="{BB962C8B-B14F-4D97-AF65-F5344CB8AC3E}">
        <p14:creationId xmlns:p14="http://schemas.microsoft.com/office/powerpoint/2010/main" val="3397409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Pedagógusi mesterség elemei</a:t>
            </a:r>
            <a:endParaRPr lang="hu-HU" dirty="0">
              <a:solidFill>
                <a:schemeClr val="accent2"/>
              </a:solidFill>
            </a:endParaRPr>
          </a:p>
        </p:txBody>
      </p:sp>
      <p:sp>
        <p:nvSpPr>
          <p:cNvPr id="3" name="Tartalom helye 2"/>
          <p:cNvSpPr>
            <a:spLocks noGrp="1"/>
          </p:cNvSpPr>
          <p:nvPr>
            <p:ph idx="1"/>
          </p:nvPr>
        </p:nvSpPr>
        <p:spPr/>
        <p:txBody>
          <a:bodyPr/>
          <a:lstStyle/>
          <a:p>
            <a:r>
              <a:rPr lang="hu-HU" sz="2800" dirty="0" smtClean="0"/>
              <a:t>Teoretikus </a:t>
            </a:r>
            <a:r>
              <a:rPr lang="hu-HU" sz="2800" dirty="0"/>
              <a:t>háttér</a:t>
            </a:r>
          </a:p>
          <a:p>
            <a:r>
              <a:rPr lang="hu-HU" sz="2800" dirty="0"/>
              <a:t>B</a:t>
            </a:r>
            <a:r>
              <a:rPr lang="hu-HU" sz="2800" dirty="0" smtClean="0"/>
              <a:t>izalom </a:t>
            </a:r>
            <a:r>
              <a:rPr lang="hu-HU" sz="2800" dirty="0"/>
              <a:t>teli légkör megteremtésének képessége</a:t>
            </a:r>
          </a:p>
          <a:p>
            <a:r>
              <a:rPr lang="hu-HU" sz="2800" dirty="0"/>
              <a:t>S</a:t>
            </a:r>
            <a:r>
              <a:rPr lang="hu-HU" sz="2800" dirty="0" smtClean="0"/>
              <a:t>zaktudományi </a:t>
            </a:r>
            <a:r>
              <a:rPr lang="hu-HU" sz="2800" dirty="0"/>
              <a:t>szempontú tudás</a:t>
            </a:r>
          </a:p>
          <a:p>
            <a:r>
              <a:rPr lang="hu-HU" sz="2800" dirty="0"/>
              <a:t>S</a:t>
            </a:r>
            <a:r>
              <a:rPr lang="hu-HU" sz="2800" dirty="0" smtClean="0"/>
              <a:t>zerepviselkedési </a:t>
            </a:r>
            <a:r>
              <a:rPr lang="hu-HU" sz="2800" dirty="0"/>
              <a:t>biztonság</a:t>
            </a:r>
          </a:p>
          <a:p>
            <a:r>
              <a:rPr lang="hu-HU" sz="2800" dirty="0"/>
              <a:t>E</a:t>
            </a:r>
            <a:r>
              <a:rPr lang="hu-HU" sz="2800" dirty="0" smtClean="0"/>
              <a:t>gyüttműködés </a:t>
            </a:r>
            <a:r>
              <a:rPr lang="hu-HU" sz="2800" dirty="0"/>
              <a:t>igénye és képessége</a:t>
            </a:r>
          </a:p>
          <a:p>
            <a:r>
              <a:rPr lang="hu-HU" sz="2800" dirty="0" smtClean="0"/>
              <a:t>Reflektivitás - a </a:t>
            </a:r>
            <a:r>
              <a:rPr lang="hu-HU" sz="2800" dirty="0"/>
              <a:t>pedagógiai szituációk, jelenségek </a:t>
            </a:r>
            <a:r>
              <a:rPr lang="hu-HU" sz="2800" dirty="0" smtClean="0"/>
              <a:t>elemzési képessége, </a:t>
            </a:r>
          </a:p>
          <a:p>
            <a:r>
              <a:rPr lang="hu-HU" sz="2800" dirty="0"/>
              <a:t>A</a:t>
            </a:r>
            <a:r>
              <a:rPr lang="hu-HU" sz="2800" dirty="0" smtClean="0"/>
              <a:t> </a:t>
            </a:r>
            <a:r>
              <a:rPr lang="hu-HU" sz="2800" dirty="0"/>
              <a:t>kompetencia-határok biztos </a:t>
            </a:r>
            <a:r>
              <a:rPr lang="hu-HU" sz="2800" dirty="0" smtClean="0"/>
              <a:t>felismerése</a:t>
            </a:r>
          </a:p>
          <a:p>
            <a:pPr marL="0" indent="0" algn="ctr">
              <a:buNone/>
            </a:pPr>
            <a:r>
              <a:rPr lang="hu-HU" sz="2800" dirty="0" smtClean="0"/>
              <a:t>Én-kép                mások felé fordulás</a:t>
            </a:r>
            <a:endParaRPr lang="hu-HU" sz="2800" dirty="0"/>
          </a:p>
        </p:txBody>
      </p:sp>
      <p:sp>
        <p:nvSpPr>
          <p:cNvPr id="4" name="Jobbra nyíl 3"/>
          <p:cNvSpPr/>
          <p:nvPr/>
        </p:nvSpPr>
        <p:spPr>
          <a:xfrm>
            <a:off x="2987824" y="5661248"/>
            <a:ext cx="115212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80737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Mentális egészség</a:t>
            </a:r>
            <a:endParaRPr lang="hu-HU" dirty="0">
              <a:solidFill>
                <a:schemeClr val="accent2"/>
              </a:solidFill>
            </a:endParaRPr>
          </a:p>
        </p:txBody>
      </p:sp>
      <p:sp>
        <p:nvSpPr>
          <p:cNvPr id="3" name="Tartalom helye 2"/>
          <p:cNvSpPr>
            <a:spLocks noGrp="1"/>
          </p:cNvSpPr>
          <p:nvPr>
            <p:ph idx="1"/>
          </p:nvPr>
        </p:nvSpPr>
        <p:spPr/>
        <p:txBody>
          <a:bodyPr/>
          <a:lstStyle/>
          <a:p>
            <a:r>
              <a:rPr lang="hu-HU" sz="2400" dirty="0" smtClean="0"/>
              <a:t>Önismeret</a:t>
            </a:r>
            <a:r>
              <a:rPr lang="hu-HU" sz="2400" dirty="0"/>
              <a:t>, kedvező énkép</a:t>
            </a:r>
          </a:p>
          <a:p>
            <a:r>
              <a:rPr lang="hu-HU" sz="2400" dirty="0" smtClean="0"/>
              <a:t>Önkontroll</a:t>
            </a:r>
            <a:endParaRPr lang="hu-HU" sz="2400" dirty="0"/>
          </a:p>
          <a:p>
            <a:r>
              <a:rPr lang="hu-HU" sz="2400" dirty="0" smtClean="0"/>
              <a:t>Saját </a:t>
            </a:r>
            <a:r>
              <a:rPr lang="hu-HU" sz="2400" dirty="0"/>
              <a:t>élmények pszichés feldolgozása</a:t>
            </a:r>
          </a:p>
          <a:p>
            <a:r>
              <a:rPr lang="hu-HU" sz="2400" dirty="0" smtClean="0"/>
              <a:t>Örömképesség</a:t>
            </a:r>
            <a:endParaRPr lang="hu-HU" sz="2400" dirty="0"/>
          </a:p>
          <a:p>
            <a:r>
              <a:rPr lang="hu-HU" sz="2400" dirty="0" smtClean="0"/>
              <a:t>Szociális </a:t>
            </a:r>
            <a:r>
              <a:rPr lang="hu-HU" sz="2400" dirty="0"/>
              <a:t>attitűdök: önzetlenség, empátia, </a:t>
            </a:r>
            <a:r>
              <a:rPr lang="hu-HU" sz="2400" dirty="0" smtClean="0"/>
              <a:t>megbocsátani tudás, </a:t>
            </a:r>
            <a:r>
              <a:rPr lang="hu-HU" sz="2400" dirty="0"/>
              <a:t>produktivitás</a:t>
            </a:r>
          </a:p>
          <a:p>
            <a:r>
              <a:rPr lang="hu-HU" sz="2400" dirty="0" smtClean="0"/>
              <a:t>Autonómia</a:t>
            </a:r>
            <a:endParaRPr lang="hu-HU" sz="2400" dirty="0"/>
          </a:p>
          <a:p>
            <a:r>
              <a:rPr lang="hu-HU" sz="2400" dirty="0" smtClean="0"/>
              <a:t>Integráltság</a:t>
            </a:r>
            <a:r>
              <a:rPr lang="hu-HU" sz="2400" dirty="0"/>
              <a:t>: kiszámíthatóság, egységes életszemlélet,</a:t>
            </a:r>
          </a:p>
          <a:p>
            <a:r>
              <a:rPr lang="hu-HU" sz="2400" dirty="0" smtClean="0"/>
              <a:t>Egyensúlyi </a:t>
            </a:r>
            <a:r>
              <a:rPr lang="hu-HU" sz="2400" dirty="0"/>
              <a:t>állapot</a:t>
            </a:r>
          </a:p>
        </p:txBody>
      </p:sp>
    </p:spTree>
    <p:extLst>
      <p:ext uri="{BB962C8B-B14F-4D97-AF65-F5344CB8AC3E}">
        <p14:creationId xmlns:p14="http://schemas.microsoft.com/office/powerpoint/2010/main" val="3897227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A pedagógusi tudás</a:t>
            </a:r>
            <a:endParaRPr lang="hu-HU" dirty="0">
              <a:solidFill>
                <a:schemeClr val="accent2"/>
              </a:solidFill>
            </a:endParaRPr>
          </a:p>
        </p:txBody>
      </p:sp>
      <p:sp>
        <p:nvSpPr>
          <p:cNvPr id="3" name="Tartalom helye 2"/>
          <p:cNvSpPr>
            <a:spLocks noGrp="1"/>
          </p:cNvSpPr>
          <p:nvPr>
            <p:ph idx="1"/>
          </p:nvPr>
        </p:nvSpPr>
        <p:spPr/>
        <p:txBody>
          <a:bodyPr/>
          <a:lstStyle/>
          <a:p>
            <a:endParaRPr lang="hu-HU" sz="3600" dirty="0" smtClean="0"/>
          </a:p>
          <a:p>
            <a:r>
              <a:rPr lang="hu-HU" sz="3600" dirty="0" smtClean="0"/>
              <a:t>Elméleti tudás</a:t>
            </a:r>
          </a:p>
          <a:p>
            <a:r>
              <a:rPr lang="hu-HU" sz="3600" dirty="0" smtClean="0"/>
              <a:t>Gyakorlati tudás</a:t>
            </a:r>
          </a:p>
          <a:p>
            <a:r>
              <a:rPr lang="hu-HU" sz="3600" dirty="0" smtClean="0"/>
              <a:t>Nézetek</a:t>
            </a:r>
          </a:p>
          <a:p>
            <a:r>
              <a:rPr lang="hu-HU" sz="3600" dirty="0" smtClean="0"/>
              <a:t>Attitűdök</a:t>
            </a:r>
            <a:endParaRPr lang="hu-HU" sz="3600" dirty="0"/>
          </a:p>
        </p:txBody>
      </p:sp>
    </p:spTree>
    <p:extLst>
      <p:ext uri="{BB962C8B-B14F-4D97-AF65-F5344CB8AC3E}">
        <p14:creationId xmlns:p14="http://schemas.microsoft.com/office/powerpoint/2010/main" val="547694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solidFill>
                  <a:schemeClr val="accent2"/>
                </a:solidFill>
              </a:rPr>
              <a:t>R</a:t>
            </a:r>
            <a:r>
              <a:rPr lang="hu-HU" dirty="0" smtClean="0">
                <a:solidFill>
                  <a:schemeClr val="accent2"/>
                </a:solidFill>
              </a:rPr>
              <a:t>eflektivitás</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endParaRPr lang="hu-HU" dirty="0" smtClean="0"/>
          </a:p>
          <a:p>
            <a:pPr marL="0" indent="0">
              <a:buNone/>
            </a:pPr>
            <a:r>
              <a:rPr lang="hu-HU" dirty="0" smtClean="0"/>
              <a:t>„</a:t>
            </a:r>
            <a:r>
              <a:rPr lang="hu-HU" dirty="0"/>
              <a:t>A reflektív szemlélet igyekszik magába </a:t>
            </a:r>
            <a:r>
              <a:rPr lang="hu-HU" dirty="0" smtClean="0"/>
              <a:t>ötvözni </a:t>
            </a:r>
            <a:r>
              <a:rPr lang="hu-HU" dirty="0"/>
              <a:t>a </a:t>
            </a:r>
            <a:r>
              <a:rPr lang="hu-HU" dirty="0" smtClean="0"/>
              <a:t>pedagógiai </a:t>
            </a:r>
            <a:r>
              <a:rPr lang="hu-HU" dirty="0" smtClean="0">
                <a:solidFill>
                  <a:schemeClr val="accent2"/>
                </a:solidFill>
              </a:rPr>
              <a:t>tudásról</a:t>
            </a:r>
            <a:r>
              <a:rPr lang="hu-HU" dirty="0"/>
              <a:t>, a </a:t>
            </a:r>
            <a:r>
              <a:rPr lang="hu-HU" dirty="0" smtClean="0"/>
              <a:t>pedagógiai </a:t>
            </a:r>
            <a:r>
              <a:rPr lang="hu-HU" dirty="0" smtClean="0">
                <a:solidFill>
                  <a:schemeClr val="accent2"/>
                </a:solidFill>
              </a:rPr>
              <a:t>döntésekről </a:t>
            </a:r>
            <a:r>
              <a:rPr lang="hu-HU" dirty="0">
                <a:solidFill>
                  <a:schemeClr val="accent2"/>
                </a:solidFill>
              </a:rPr>
              <a:t>és </a:t>
            </a:r>
            <a:r>
              <a:rPr lang="hu-HU" dirty="0" smtClean="0">
                <a:solidFill>
                  <a:schemeClr val="accent2"/>
                </a:solidFill>
              </a:rPr>
              <a:t>gondolkodásról</a:t>
            </a:r>
            <a:r>
              <a:rPr lang="hu-HU" dirty="0"/>
              <a:t>, </a:t>
            </a:r>
            <a:r>
              <a:rPr lang="hu-HU" dirty="0" smtClean="0"/>
              <a:t>valamint </a:t>
            </a:r>
            <a:r>
              <a:rPr lang="hu-HU" dirty="0"/>
              <a:t>a </a:t>
            </a:r>
            <a:r>
              <a:rPr lang="hu-HU" dirty="0" smtClean="0"/>
              <a:t>pedagógusok </a:t>
            </a:r>
            <a:r>
              <a:rPr lang="hu-HU" dirty="0" smtClean="0">
                <a:solidFill>
                  <a:schemeClr val="accent2"/>
                </a:solidFill>
              </a:rPr>
              <a:t>hiteiről és koncepcióiról </a:t>
            </a:r>
            <a:r>
              <a:rPr lang="hu-HU" dirty="0" smtClean="0"/>
              <a:t>összegyűlt ismereteket.” </a:t>
            </a:r>
          </a:p>
          <a:p>
            <a:pPr marL="0" indent="0" algn="r">
              <a:buNone/>
            </a:pPr>
            <a:r>
              <a:rPr lang="hu-HU" dirty="0" smtClean="0"/>
              <a:t>(Falus Iván)</a:t>
            </a:r>
            <a:endParaRPr lang="hu-HU" dirty="0"/>
          </a:p>
        </p:txBody>
      </p:sp>
    </p:spTree>
    <p:extLst>
      <p:ext uri="{BB962C8B-B14F-4D97-AF65-F5344CB8AC3E}">
        <p14:creationId xmlns:p14="http://schemas.microsoft.com/office/powerpoint/2010/main" val="3102712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Mit értünk alatta? </a:t>
            </a:r>
            <a:endParaRPr lang="hu-HU" dirty="0">
              <a:solidFill>
                <a:schemeClr val="accent2"/>
              </a:solidFill>
            </a:endParaRPr>
          </a:p>
        </p:txBody>
      </p:sp>
      <p:sp>
        <p:nvSpPr>
          <p:cNvPr id="3" name="Tartalom helye 2"/>
          <p:cNvSpPr>
            <a:spLocks noGrp="1"/>
          </p:cNvSpPr>
          <p:nvPr>
            <p:ph idx="1"/>
          </p:nvPr>
        </p:nvSpPr>
        <p:spPr/>
        <p:txBody>
          <a:bodyPr/>
          <a:lstStyle/>
          <a:p>
            <a:r>
              <a:rPr lang="hu-HU" sz="2400" dirty="0" smtClean="0"/>
              <a:t>A </a:t>
            </a:r>
            <a:r>
              <a:rPr lang="hu-HU" sz="2400" dirty="0"/>
              <a:t>reflektív </a:t>
            </a:r>
            <a:r>
              <a:rPr lang="hu-HU" sz="2400" dirty="0" smtClean="0"/>
              <a:t>tanításon </a:t>
            </a:r>
            <a:r>
              <a:rPr lang="hu-HU" sz="2400" dirty="0"/>
              <a:t>olyan, a </a:t>
            </a:r>
            <a:r>
              <a:rPr lang="hu-HU" sz="2400" dirty="0" smtClean="0"/>
              <a:t>pedagógiai tevékenységet folyamatosan </a:t>
            </a:r>
            <a:r>
              <a:rPr lang="hu-HU" sz="2400" dirty="0"/>
              <a:t>és </a:t>
            </a:r>
            <a:r>
              <a:rPr lang="hu-HU" sz="2400" dirty="0" smtClean="0"/>
              <a:t>tudatosan </a:t>
            </a:r>
            <a:r>
              <a:rPr lang="hu-HU" sz="2400" dirty="0">
                <a:solidFill>
                  <a:schemeClr val="accent2"/>
                </a:solidFill>
              </a:rPr>
              <a:t>elemző </a:t>
            </a:r>
            <a:r>
              <a:rPr lang="hu-HU" sz="2400" dirty="0" smtClean="0">
                <a:solidFill>
                  <a:schemeClr val="accent2"/>
                </a:solidFill>
              </a:rPr>
              <a:t>gondolkodást </a:t>
            </a:r>
            <a:r>
              <a:rPr lang="hu-HU" sz="2400" dirty="0"/>
              <a:t>és gyakorlatot értünk, mely </a:t>
            </a:r>
            <a:r>
              <a:rPr lang="hu-HU" sz="2400" dirty="0" smtClean="0"/>
              <a:t>biztosítja a nevelő tevékenység folyamatos </a:t>
            </a:r>
            <a:r>
              <a:rPr lang="hu-HU" sz="2400" dirty="0" smtClean="0">
                <a:solidFill>
                  <a:schemeClr val="accent2"/>
                </a:solidFill>
              </a:rPr>
              <a:t>önellenőrzését</a:t>
            </a:r>
            <a:r>
              <a:rPr lang="hu-HU" sz="2400" dirty="0" smtClean="0"/>
              <a:t> </a:t>
            </a:r>
            <a:r>
              <a:rPr lang="hu-HU" sz="2400" dirty="0"/>
              <a:t>és ezen </a:t>
            </a:r>
            <a:r>
              <a:rPr lang="hu-HU" sz="2400" dirty="0" smtClean="0"/>
              <a:t>alapuló </a:t>
            </a:r>
            <a:r>
              <a:rPr lang="hu-HU" sz="2400" dirty="0" smtClean="0">
                <a:solidFill>
                  <a:schemeClr val="accent2"/>
                </a:solidFill>
              </a:rPr>
              <a:t>fejlesztését</a:t>
            </a:r>
            <a:r>
              <a:rPr lang="hu-HU" sz="2400" dirty="0"/>
              <a:t>.</a:t>
            </a:r>
          </a:p>
          <a:p>
            <a:r>
              <a:rPr lang="hu-HU" sz="2400" dirty="0"/>
              <a:t>A reflektivitásnak </a:t>
            </a:r>
            <a:r>
              <a:rPr lang="hu-HU" sz="2400" dirty="0" smtClean="0"/>
              <a:t>alapvetően </a:t>
            </a:r>
            <a:r>
              <a:rPr lang="hu-HU" sz="2400" dirty="0"/>
              <a:t>két irányát </a:t>
            </a:r>
            <a:r>
              <a:rPr lang="hu-HU" sz="2400" dirty="0" smtClean="0"/>
              <a:t>különböztethetjük </a:t>
            </a:r>
            <a:r>
              <a:rPr lang="hu-HU" sz="2400" dirty="0"/>
              <a:t>meg: </a:t>
            </a:r>
            <a:endParaRPr lang="hu-HU" sz="2400" dirty="0" smtClean="0"/>
          </a:p>
          <a:p>
            <a:pPr lvl="1"/>
            <a:r>
              <a:rPr lang="hu-HU" sz="2400" dirty="0" smtClean="0"/>
              <a:t>a </a:t>
            </a:r>
            <a:r>
              <a:rPr lang="hu-HU" sz="2400" dirty="0" smtClean="0">
                <a:solidFill>
                  <a:schemeClr val="accent2"/>
                </a:solidFill>
              </a:rPr>
              <a:t>nevelőnek a gyermekek </a:t>
            </a:r>
            <a:r>
              <a:rPr lang="hu-HU" sz="2400" dirty="0" smtClean="0"/>
              <a:t>és gyermekcsoportok </a:t>
            </a:r>
          </a:p>
          <a:p>
            <a:pPr marL="399864" lvl="1" indent="0">
              <a:buNone/>
            </a:pPr>
            <a:r>
              <a:rPr lang="hu-HU" sz="2400" dirty="0" smtClean="0"/>
              <a:t>    történéseire</a:t>
            </a:r>
            <a:r>
              <a:rPr lang="hu-HU" sz="2400" dirty="0"/>
              <a:t>, </a:t>
            </a:r>
            <a:endParaRPr lang="hu-HU" sz="2400" dirty="0" smtClean="0"/>
          </a:p>
          <a:p>
            <a:pPr lvl="1"/>
            <a:r>
              <a:rPr lang="hu-HU" sz="2400" dirty="0" smtClean="0"/>
              <a:t>a </a:t>
            </a:r>
            <a:r>
              <a:rPr lang="hu-HU" sz="2400" dirty="0" smtClean="0">
                <a:solidFill>
                  <a:schemeClr val="accent2"/>
                </a:solidFill>
              </a:rPr>
              <a:t>saját személyére</a:t>
            </a:r>
            <a:r>
              <a:rPr lang="hu-HU" sz="2400" dirty="0"/>
              <a:t>, </a:t>
            </a:r>
            <a:r>
              <a:rPr lang="hu-HU" sz="2400" dirty="0" smtClean="0"/>
              <a:t>nézeteire </a:t>
            </a:r>
            <a:r>
              <a:rPr lang="hu-HU" sz="2400" dirty="0"/>
              <a:t>és </a:t>
            </a:r>
            <a:r>
              <a:rPr lang="hu-HU" sz="2400" dirty="0" smtClean="0"/>
              <a:t>tevékenységére irányuló elemzéseket</a:t>
            </a:r>
            <a:r>
              <a:rPr lang="hu-HU" sz="2000" dirty="0"/>
              <a:t>.</a:t>
            </a:r>
          </a:p>
        </p:txBody>
      </p:sp>
    </p:spTree>
    <p:extLst>
      <p:ext uri="{BB962C8B-B14F-4D97-AF65-F5344CB8AC3E}">
        <p14:creationId xmlns:p14="http://schemas.microsoft.com/office/powerpoint/2010/main" val="1942076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Jelentősége</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sz="2800" dirty="0" smtClean="0"/>
              <a:t>- Azoknak </a:t>
            </a:r>
            <a:r>
              <a:rPr lang="hu-HU" sz="2800" dirty="0"/>
              <a:t>a </a:t>
            </a:r>
            <a:r>
              <a:rPr lang="hu-HU" sz="2800" dirty="0" smtClean="0"/>
              <a:t>nevelőknek </a:t>
            </a:r>
            <a:r>
              <a:rPr lang="hu-HU" sz="2800" dirty="0"/>
              <a:t>a </a:t>
            </a:r>
            <a:r>
              <a:rPr lang="hu-HU" sz="2800" dirty="0" smtClean="0"/>
              <a:t>működése </a:t>
            </a:r>
          </a:p>
          <a:p>
            <a:pPr marL="0" indent="0">
              <a:buNone/>
            </a:pPr>
            <a:r>
              <a:rPr lang="hu-HU" sz="2800" dirty="0" smtClean="0"/>
              <a:t>hatékonyabb, akik tudatosan reflektálnak</a:t>
            </a:r>
            <a:r>
              <a:rPr lang="hu-HU" sz="2800" dirty="0"/>
              <a:t>, mert </a:t>
            </a:r>
            <a:r>
              <a:rPr lang="hu-HU" sz="2800" dirty="0" smtClean="0"/>
              <a:t>tudják</a:t>
            </a:r>
            <a:r>
              <a:rPr lang="hu-HU" sz="2800" dirty="0"/>
              <a:t>, </a:t>
            </a:r>
            <a:r>
              <a:rPr lang="hu-HU" sz="2800" dirty="0">
                <a:solidFill>
                  <a:schemeClr val="accent2"/>
                </a:solidFill>
              </a:rPr>
              <a:t>mit és miért </a:t>
            </a:r>
            <a:r>
              <a:rPr lang="hu-HU" sz="2800" dirty="0" smtClean="0">
                <a:solidFill>
                  <a:schemeClr val="accent2"/>
                </a:solidFill>
              </a:rPr>
              <a:t>csinálnak</a:t>
            </a:r>
            <a:r>
              <a:rPr lang="hu-HU" sz="2800" dirty="0"/>
              <a:t>, és mi lesz </a:t>
            </a:r>
            <a:r>
              <a:rPr lang="hu-HU" sz="2800" dirty="0" smtClean="0"/>
              <a:t>tetteik </a:t>
            </a:r>
            <a:r>
              <a:rPr lang="hu-HU" sz="2800" dirty="0" smtClean="0">
                <a:solidFill>
                  <a:schemeClr val="accent2"/>
                </a:solidFill>
              </a:rPr>
              <a:t>következménye</a:t>
            </a:r>
            <a:r>
              <a:rPr lang="hu-HU" sz="2800" dirty="0"/>
              <a:t>. </a:t>
            </a:r>
            <a:endParaRPr lang="hu-HU" sz="2800" dirty="0" smtClean="0"/>
          </a:p>
          <a:p>
            <a:pPr marL="0" indent="0">
              <a:buNone/>
            </a:pPr>
            <a:r>
              <a:rPr lang="hu-HU" sz="2800" dirty="0" smtClean="0"/>
              <a:t>- Ez utóbbi hiányában </a:t>
            </a:r>
            <a:r>
              <a:rPr lang="hu-HU" sz="2800" dirty="0"/>
              <a:t>az egyén a </a:t>
            </a:r>
            <a:r>
              <a:rPr lang="hu-HU" sz="2800" dirty="0" smtClean="0">
                <a:solidFill>
                  <a:schemeClr val="accent2"/>
                </a:solidFill>
              </a:rPr>
              <a:t>véletlen </a:t>
            </a:r>
            <a:r>
              <a:rPr lang="hu-HU" sz="2800" dirty="0">
                <a:solidFill>
                  <a:schemeClr val="accent2"/>
                </a:solidFill>
              </a:rPr>
              <a:t>és </a:t>
            </a:r>
            <a:r>
              <a:rPr lang="hu-HU" sz="2800" dirty="0" smtClean="0">
                <a:solidFill>
                  <a:schemeClr val="accent2"/>
                </a:solidFill>
              </a:rPr>
              <a:t>a spontaneitás</a:t>
            </a:r>
            <a:r>
              <a:rPr lang="hu-HU" sz="2800" dirty="0" smtClean="0"/>
              <a:t> rabszolgája lesz.</a:t>
            </a:r>
          </a:p>
          <a:p>
            <a:pPr marL="0" indent="0">
              <a:buNone/>
            </a:pPr>
            <a:r>
              <a:rPr lang="hu-HU" sz="2800" dirty="0" smtClean="0"/>
              <a:t>- A reflektív pedagógia alkalmas </a:t>
            </a:r>
            <a:r>
              <a:rPr lang="hu-HU" sz="2800" dirty="0"/>
              <a:t>a </a:t>
            </a:r>
            <a:r>
              <a:rPr lang="hu-HU" sz="2800" dirty="0">
                <a:solidFill>
                  <a:schemeClr val="accent2"/>
                </a:solidFill>
              </a:rPr>
              <a:t>„híd” </a:t>
            </a:r>
            <a:r>
              <a:rPr lang="hu-HU" sz="2800" dirty="0" smtClean="0">
                <a:solidFill>
                  <a:schemeClr val="accent2"/>
                </a:solidFill>
              </a:rPr>
              <a:t>szerepére </a:t>
            </a:r>
            <a:r>
              <a:rPr lang="hu-HU" sz="2800" dirty="0"/>
              <a:t>az </a:t>
            </a:r>
            <a:r>
              <a:rPr lang="hu-HU" sz="2800" dirty="0" smtClean="0"/>
              <a:t>elmélet és gyakorlat közötti szakadék áthidalására is.</a:t>
            </a:r>
            <a:endParaRPr lang="hu-HU" sz="2800" dirty="0"/>
          </a:p>
        </p:txBody>
      </p:sp>
    </p:spTree>
    <p:extLst>
      <p:ext uri="{BB962C8B-B14F-4D97-AF65-F5344CB8AC3E}">
        <p14:creationId xmlns:p14="http://schemas.microsoft.com/office/powerpoint/2010/main" val="2389545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Miért reflexió? </a:t>
            </a:r>
            <a:endParaRPr lang="hu-HU" dirty="0">
              <a:solidFill>
                <a:schemeClr val="accent2"/>
              </a:solidFill>
            </a:endParaRPr>
          </a:p>
        </p:txBody>
      </p:sp>
      <p:sp>
        <p:nvSpPr>
          <p:cNvPr id="3" name="Tartalom helye 2"/>
          <p:cNvSpPr>
            <a:spLocks noGrp="1"/>
          </p:cNvSpPr>
          <p:nvPr>
            <p:ph idx="1"/>
          </p:nvPr>
        </p:nvSpPr>
        <p:spPr/>
        <p:txBody>
          <a:bodyPr/>
          <a:lstStyle/>
          <a:p>
            <a:r>
              <a:rPr lang="hu-HU" sz="2800" dirty="0" smtClean="0">
                <a:solidFill>
                  <a:schemeClr val="accent2"/>
                </a:solidFill>
              </a:rPr>
              <a:t>Énlátásunk</a:t>
            </a:r>
            <a:r>
              <a:rPr lang="hu-HU" sz="2800" dirty="0" smtClean="0"/>
              <a:t> többé-kevésbé mindig </a:t>
            </a:r>
            <a:r>
              <a:rPr lang="hu-HU" sz="2800" dirty="0" smtClean="0">
                <a:solidFill>
                  <a:schemeClr val="accent2"/>
                </a:solidFill>
              </a:rPr>
              <a:t>torzító</a:t>
            </a:r>
            <a:r>
              <a:rPr lang="hu-HU" sz="2800" dirty="0"/>
              <a:t>, </a:t>
            </a:r>
            <a:r>
              <a:rPr lang="hu-HU" sz="2800" dirty="0" smtClean="0"/>
              <a:t>mindig illúziókkal terhelt</a:t>
            </a:r>
            <a:r>
              <a:rPr lang="hu-HU" sz="2800" dirty="0"/>
              <a:t>. </a:t>
            </a:r>
            <a:endParaRPr lang="hu-HU" sz="2800" dirty="0" smtClean="0"/>
          </a:p>
          <a:p>
            <a:r>
              <a:rPr lang="hu-HU" sz="2800" dirty="0" smtClean="0"/>
              <a:t>Magában </a:t>
            </a:r>
            <a:r>
              <a:rPr lang="hu-HU" sz="2800" dirty="0"/>
              <a:t>a </a:t>
            </a:r>
            <a:r>
              <a:rPr lang="hu-HU" sz="2800" dirty="0" smtClean="0"/>
              <a:t>pedagógiai szerepben mindig benne rejlenek </a:t>
            </a:r>
            <a:r>
              <a:rPr lang="hu-HU" sz="2800" dirty="0"/>
              <a:t>az </a:t>
            </a:r>
            <a:r>
              <a:rPr lang="hu-HU" sz="2800" dirty="0" smtClean="0">
                <a:solidFill>
                  <a:schemeClr val="accent2"/>
                </a:solidFill>
              </a:rPr>
              <a:t>önismeret javításának </a:t>
            </a:r>
            <a:r>
              <a:rPr lang="hu-HU" sz="2800" dirty="0" smtClean="0"/>
              <a:t>lehetőségei</a:t>
            </a:r>
            <a:r>
              <a:rPr lang="hu-HU" sz="2800" dirty="0"/>
              <a:t>. </a:t>
            </a:r>
            <a:endParaRPr lang="hu-HU" sz="2800" dirty="0" smtClean="0"/>
          </a:p>
          <a:p>
            <a:r>
              <a:rPr lang="hu-HU" sz="2800" dirty="0" smtClean="0"/>
              <a:t>Az </a:t>
            </a:r>
            <a:r>
              <a:rPr lang="hu-HU" sz="2800" dirty="0"/>
              <a:t>ön megismerés </a:t>
            </a:r>
            <a:r>
              <a:rPr lang="hu-HU" sz="2800" dirty="0" smtClean="0"/>
              <a:t>és önértékelés </a:t>
            </a:r>
            <a:r>
              <a:rPr lang="hu-HU" sz="2800" dirty="0"/>
              <a:t>»</a:t>
            </a:r>
            <a:r>
              <a:rPr lang="hu-HU" sz="2800" dirty="0" smtClean="0"/>
              <a:t>illúzió redukciója</a:t>
            </a:r>
            <a:r>
              <a:rPr lang="hu-HU" sz="2800" dirty="0"/>
              <a:t>« </a:t>
            </a:r>
            <a:r>
              <a:rPr lang="hu-HU" sz="2800" dirty="0" smtClean="0"/>
              <a:t>legbiztosabban </a:t>
            </a:r>
            <a:r>
              <a:rPr lang="hu-HU" sz="2800" dirty="0"/>
              <a:t>úgy </a:t>
            </a:r>
            <a:r>
              <a:rPr lang="hu-HU" sz="2800" dirty="0" smtClean="0"/>
              <a:t>vihető végbe</a:t>
            </a:r>
            <a:r>
              <a:rPr lang="hu-HU" sz="2800" dirty="0"/>
              <a:t>, hogy </a:t>
            </a:r>
            <a:r>
              <a:rPr lang="hu-HU" sz="2800" dirty="0" smtClean="0">
                <a:solidFill>
                  <a:schemeClr val="accent2"/>
                </a:solidFill>
              </a:rPr>
              <a:t>belenézünk </a:t>
            </a:r>
            <a:r>
              <a:rPr lang="hu-HU" sz="2800" dirty="0">
                <a:solidFill>
                  <a:schemeClr val="accent2"/>
                </a:solidFill>
              </a:rPr>
              <a:t>a </a:t>
            </a:r>
            <a:r>
              <a:rPr lang="hu-HU" sz="2800" dirty="0" smtClean="0">
                <a:solidFill>
                  <a:schemeClr val="accent2"/>
                </a:solidFill>
              </a:rPr>
              <a:t>tükörbe </a:t>
            </a:r>
            <a:r>
              <a:rPr lang="hu-HU" sz="2800" dirty="0" smtClean="0"/>
              <a:t>és elfogadjuk</a:t>
            </a:r>
            <a:r>
              <a:rPr lang="hu-HU" sz="2800" dirty="0"/>
              <a:t>, hogy </a:t>
            </a:r>
            <a:r>
              <a:rPr lang="hu-HU" sz="2800" dirty="0">
                <a:solidFill>
                  <a:schemeClr val="accent2"/>
                </a:solidFill>
              </a:rPr>
              <a:t>magunkat látjuk benne</a:t>
            </a:r>
            <a:r>
              <a:rPr lang="hu-HU" sz="2800" dirty="0"/>
              <a:t>.</a:t>
            </a:r>
          </a:p>
        </p:txBody>
      </p:sp>
    </p:spTree>
    <p:extLst>
      <p:ext uri="{BB962C8B-B14F-4D97-AF65-F5344CB8AC3E}">
        <p14:creationId xmlns:p14="http://schemas.microsoft.com/office/powerpoint/2010/main" val="1292669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200" dirty="0" smtClean="0">
                <a:solidFill>
                  <a:schemeClr val="accent2"/>
                </a:solidFill>
              </a:rPr>
              <a:t>Önmagunk és kollégáink segítségével – segítő önfeltárás</a:t>
            </a:r>
            <a:endParaRPr lang="hu-HU" sz="3200" dirty="0">
              <a:solidFill>
                <a:schemeClr val="accent2"/>
              </a:solidFill>
            </a:endParaRPr>
          </a:p>
        </p:txBody>
      </p:sp>
      <p:sp>
        <p:nvSpPr>
          <p:cNvPr id="3" name="Tartalom helye 2"/>
          <p:cNvSpPr>
            <a:spLocks noGrp="1"/>
          </p:cNvSpPr>
          <p:nvPr>
            <p:ph idx="1"/>
          </p:nvPr>
        </p:nvSpPr>
        <p:spPr/>
        <p:txBody>
          <a:bodyPr/>
          <a:lstStyle/>
          <a:p>
            <a:r>
              <a:rPr lang="hu-HU" sz="2400" dirty="0" smtClean="0"/>
              <a:t>Mit tekint sikernek </a:t>
            </a:r>
            <a:r>
              <a:rPr lang="hu-HU" sz="2400" dirty="0"/>
              <a:t>és miért?</a:t>
            </a:r>
          </a:p>
          <a:p>
            <a:r>
              <a:rPr lang="hu-HU" sz="2400" dirty="0" smtClean="0"/>
              <a:t>Mit tekint nehézségnek</a:t>
            </a:r>
            <a:r>
              <a:rPr lang="hu-HU" sz="2400" dirty="0"/>
              <a:t>, </a:t>
            </a:r>
            <a:r>
              <a:rPr lang="hu-HU" sz="2400" dirty="0" smtClean="0"/>
              <a:t>kudarcnak </a:t>
            </a:r>
            <a:r>
              <a:rPr lang="hu-HU" sz="2400" dirty="0"/>
              <a:t>és miért?</a:t>
            </a:r>
          </a:p>
          <a:p>
            <a:r>
              <a:rPr lang="hu-HU" sz="2400" dirty="0" smtClean="0"/>
              <a:t>Milyen történéseket </a:t>
            </a:r>
            <a:r>
              <a:rPr lang="hu-HU" sz="2400" dirty="0"/>
              <a:t>(tényeket) tud </a:t>
            </a:r>
            <a:r>
              <a:rPr lang="hu-HU" sz="2400" dirty="0" smtClean="0"/>
              <a:t>felsorolni </a:t>
            </a:r>
            <a:r>
              <a:rPr lang="hu-HU" sz="2400" dirty="0"/>
              <a:t>a siker vagy a </a:t>
            </a:r>
            <a:r>
              <a:rPr lang="hu-HU" sz="2400" dirty="0" smtClean="0"/>
              <a:t>kudarc </a:t>
            </a:r>
            <a:r>
              <a:rPr lang="hu-HU" sz="2400" dirty="0"/>
              <a:t>kapcsán?</a:t>
            </a:r>
          </a:p>
          <a:p>
            <a:r>
              <a:rPr lang="hu-HU" sz="2400" dirty="0" smtClean="0"/>
              <a:t>Mit gondol</a:t>
            </a:r>
            <a:r>
              <a:rPr lang="hu-HU" sz="2400" dirty="0"/>
              <a:t>, mit </a:t>
            </a:r>
            <a:r>
              <a:rPr lang="hu-HU" sz="2400" dirty="0" smtClean="0"/>
              <a:t>tapasztal önmagáról </a:t>
            </a:r>
            <a:r>
              <a:rPr lang="hu-HU" sz="2400" dirty="0"/>
              <a:t>mint </a:t>
            </a:r>
            <a:r>
              <a:rPr lang="hu-HU" sz="2400" dirty="0" smtClean="0"/>
              <a:t>pedagógusról</a:t>
            </a:r>
            <a:r>
              <a:rPr lang="hu-HU" sz="2400" dirty="0"/>
              <a:t>?</a:t>
            </a:r>
          </a:p>
          <a:p>
            <a:r>
              <a:rPr lang="hu-HU" sz="2400" dirty="0" smtClean="0"/>
              <a:t>Miként </a:t>
            </a:r>
            <a:r>
              <a:rPr lang="hu-HU" sz="2400" dirty="0"/>
              <a:t>fejlődhetne és miben?</a:t>
            </a:r>
          </a:p>
          <a:p>
            <a:r>
              <a:rPr lang="hu-HU" sz="2400" dirty="0" smtClean="0"/>
              <a:t>Mit gondol</a:t>
            </a:r>
            <a:r>
              <a:rPr lang="hu-HU" sz="2400" dirty="0"/>
              <a:t>, mit </a:t>
            </a:r>
            <a:r>
              <a:rPr lang="hu-HU" sz="2400" dirty="0" smtClean="0"/>
              <a:t>tapasztalt arról</a:t>
            </a:r>
            <a:r>
              <a:rPr lang="hu-HU" sz="2400" dirty="0"/>
              <a:t>, </a:t>
            </a:r>
            <a:r>
              <a:rPr lang="hu-HU" sz="2400" dirty="0" smtClean="0"/>
              <a:t>ahogyan nevel?</a:t>
            </a:r>
            <a:endParaRPr lang="hu-HU" sz="2400" dirty="0"/>
          </a:p>
          <a:p>
            <a:r>
              <a:rPr lang="hu-HU" sz="2400" dirty="0" smtClean="0"/>
              <a:t>Mit </a:t>
            </a:r>
            <a:r>
              <a:rPr lang="hu-HU" sz="2400" dirty="0"/>
              <a:t>kellene tennie a fejlődés </a:t>
            </a:r>
            <a:r>
              <a:rPr lang="hu-HU" sz="2400" dirty="0" smtClean="0"/>
              <a:t>érdekében</a:t>
            </a:r>
            <a:r>
              <a:rPr lang="hu-HU" sz="2400" dirty="0"/>
              <a:t>?</a:t>
            </a:r>
          </a:p>
          <a:p>
            <a:r>
              <a:rPr lang="hu-HU" sz="2400" dirty="0" smtClean="0"/>
              <a:t>Mit </a:t>
            </a:r>
            <a:r>
              <a:rPr lang="hu-HU" sz="2400" dirty="0"/>
              <a:t>tud a </a:t>
            </a:r>
            <a:r>
              <a:rPr lang="hu-HU" sz="2400" dirty="0" smtClean="0"/>
              <a:t>gyermekeiről?</a:t>
            </a:r>
            <a:endParaRPr lang="hu-HU" sz="2400" dirty="0"/>
          </a:p>
          <a:p>
            <a:r>
              <a:rPr lang="hu-HU" sz="2400" dirty="0" smtClean="0"/>
              <a:t>Mi </a:t>
            </a:r>
            <a:r>
              <a:rPr lang="hu-HU" sz="2400" dirty="0"/>
              <a:t>ként </a:t>
            </a:r>
            <a:r>
              <a:rPr lang="hu-HU" sz="2400" dirty="0" smtClean="0"/>
              <a:t>fejlődnek gyermekei?</a:t>
            </a:r>
            <a:endParaRPr lang="hu-HU" sz="2400" dirty="0"/>
          </a:p>
          <a:p>
            <a:r>
              <a:rPr lang="hu-HU" sz="2400" dirty="0" smtClean="0"/>
              <a:t>Miben segíthetné </a:t>
            </a:r>
            <a:r>
              <a:rPr lang="hu-HU" sz="2400" dirty="0"/>
              <a:t>a </a:t>
            </a:r>
            <a:r>
              <a:rPr lang="hu-HU" sz="2400" dirty="0" smtClean="0"/>
              <a:t> nehézségeket?</a:t>
            </a:r>
            <a:endParaRPr lang="hu-HU" sz="2400" dirty="0"/>
          </a:p>
        </p:txBody>
      </p:sp>
    </p:spTree>
    <p:extLst>
      <p:ext uri="{BB962C8B-B14F-4D97-AF65-F5344CB8AC3E}">
        <p14:creationId xmlns:p14="http://schemas.microsoft.com/office/powerpoint/2010/main" val="573215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Pályafejlődés</a:t>
            </a:r>
            <a:endParaRPr lang="hu-HU" dirty="0">
              <a:solidFill>
                <a:schemeClr val="accent2"/>
              </a:solidFill>
            </a:endParaRPr>
          </a:p>
        </p:txBody>
      </p:sp>
      <p:sp>
        <p:nvSpPr>
          <p:cNvPr id="3" name="Tartalom helye 2"/>
          <p:cNvSpPr>
            <a:spLocks noGrp="1"/>
          </p:cNvSpPr>
          <p:nvPr>
            <p:ph idx="1"/>
          </p:nvPr>
        </p:nvSpPr>
        <p:spPr/>
        <p:txBody>
          <a:bodyPr/>
          <a:lstStyle/>
          <a:p>
            <a:pPr marL="457200" indent="-457200">
              <a:buAutoNum type="arabicPeriod"/>
            </a:pPr>
            <a:r>
              <a:rPr lang="hu-HU" sz="2000" dirty="0" smtClean="0">
                <a:solidFill>
                  <a:schemeClr val="accent2"/>
                </a:solidFill>
              </a:rPr>
              <a:t>Kezdeti idealizmus és optimizmus: </a:t>
            </a:r>
            <a:r>
              <a:rPr lang="hu-HU" sz="2000" dirty="0" smtClean="0"/>
              <a:t>saját tanulási tapasztalataikra </a:t>
            </a:r>
            <a:r>
              <a:rPr lang="hu-HU" sz="2000" dirty="0"/>
              <a:t>épül, </a:t>
            </a:r>
            <a:r>
              <a:rPr lang="hu-HU" sz="2000" dirty="0" smtClean="0"/>
              <a:t>a nevelés </a:t>
            </a:r>
            <a:r>
              <a:rPr lang="hu-HU" sz="2000" dirty="0"/>
              <a:t>valós </a:t>
            </a:r>
            <a:r>
              <a:rPr lang="hu-HU" sz="2000" dirty="0" smtClean="0"/>
              <a:t>folyamatairól </a:t>
            </a:r>
            <a:r>
              <a:rPr lang="hu-HU" sz="2000" dirty="0"/>
              <a:t>és </a:t>
            </a:r>
            <a:r>
              <a:rPr lang="hu-HU" sz="2000" dirty="0" smtClean="0"/>
              <a:t>főleg </a:t>
            </a:r>
            <a:r>
              <a:rPr lang="hu-HU" sz="2000" dirty="0"/>
              <a:t>a valós </a:t>
            </a:r>
            <a:r>
              <a:rPr lang="hu-HU" sz="2000" dirty="0" smtClean="0"/>
              <a:t>gyermekekről semmit sem tudnak</a:t>
            </a:r>
            <a:r>
              <a:rPr lang="hu-HU" sz="2000" dirty="0"/>
              <a:t>. A </a:t>
            </a:r>
            <a:r>
              <a:rPr lang="hu-HU" sz="2000" dirty="0" smtClean="0"/>
              <a:t>saját</a:t>
            </a:r>
            <a:r>
              <a:rPr lang="hu-HU" sz="2000" dirty="0"/>
              <a:t>, </a:t>
            </a:r>
            <a:r>
              <a:rPr lang="hu-HU" sz="2000" dirty="0" smtClean="0"/>
              <a:t>egyszemélyes gyermeki mintájukat általánosítják </a:t>
            </a:r>
            <a:r>
              <a:rPr lang="hu-HU" sz="2000" dirty="0"/>
              <a:t>az </a:t>
            </a:r>
            <a:r>
              <a:rPr lang="hu-HU" sz="2000" dirty="0" smtClean="0"/>
              <a:t>összes gyermekre.</a:t>
            </a:r>
            <a:endParaRPr lang="hu-HU" sz="2000" dirty="0"/>
          </a:p>
          <a:p>
            <a:pPr marL="457200" indent="-457200">
              <a:buFont typeface="+mj-lt"/>
              <a:buAutoNum type="arabicPeriod"/>
            </a:pPr>
            <a:r>
              <a:rPr lang="hu-HU" sz="2000" dirty="0" smtClean="0">
                <a:solidFill>
                  <a:schemeClr val="accent2"/>
                </a:solidFill>
              </a:rPr>
              <a:t>A </a:t>
            </a:r>
            <a:r>
              <a:rPr lang="hu-HU" sz="2000" dirty="0">
                <a:solidFill>
                  <a:schemeClr val="accent2"/>
                </a:solidFill>
              </a:rPr>
              <a:t>túlélés</a:t>
            </a:r>
            <a:r>
              <a:rPr lang="hu-HU" sz="2000" dirty="0"/>
              <a:t>: </a:t>
            </a:r>
            <a:r>
              <a:rPr lang="hu-HU" sz="2000" dirty="0" smtClean="0"/>
              <a:t>a  valósággal való megismerkedés szakasza</a:t>
            </a:r>
            <a:r>
              <a:rPr lang="hu-HU" sz="2000" dirty="0"/>
              <a:t>. </a:t>
            </a:r>
            <a:endParaRPr lang="hu-HU" sz="2000" dirty="0" smtClean="0"/>
          </a:p>
          <a:p>
            <a:pPr marL="457200" indent="-457200">
              <a:buFont typeface="+mj-lt"/>
              <a:buAutoNum type="arabicPeriod"/>
            </a:pPr>
            <a:r>
              <a:rPr lang="hu-HU" sz="2000" dirty="0" smtClean="0">
                <a:solidFill>
                  <a:schemeClr val="accent2"/>
                </a:solidFill>
              </a:rPr>
              <a:t>A</a:t>
            </a:r>
            <a:r>
              <a:rPr lang="hu-HU" sz="2000" dirty="0" smtClean="0"/>
              <a:t> </a:t>
            </a:r>
            <a:r>
              <a:rPr lang="hu-HU" sz="2000" dirty="0" smtClean="0">
                <a:solidFill>
                  <a:schemeClr val="accent2"/>
                </a:solidFill>
              </a:rPr>
              <a:t>megkapaszkodás</a:t>
            </a:r>
            <a:r>
              <a:rPr lang="hu-HU" sz="2000" dirty="0"/>
              <a:t>: </a:t>
            </a:r>
            <a:r>
              <a:rPr lang="hu-HU" sz="2000" dirty="0" smtClean="0"/>
              <a:t>kezdik </a:t>
            </a:r>
            <a:r>
              <a:rPr lang="hu-HU" sz="2000" dirty="0"/>
              <a:t>felmérni a helyzetet, </a:t>
            </a:r>
            <a:r>
              <a:rPr lang="hu-HU" sz="2000" dirty="0" smtClean="0"/>
              <a:t>képesek </a:t>
            </a:r>
            <a:r>
              <a:rPr lang="hu-HU" sz="2000" dirty="0"/>
              <a:t>felismerni a problémákat, </a:t>
            </a:r>
            <a:r>
              <a:rPr lang="hu-HU" sz="2000" dirty="0" smtClean="0"/>
              <a:t>megoldásokat keresnek.</a:t>
            </a:r>
            <a:endParaRPr lang="hu-HU" sz="2000" dirty="0"/>
          </a:p>
          <a:p>
            <a:pPr marL="457200" indent="-457200">
              <a:buFont typeface="+mj-lt"/>
              <a:buAutoNum type="arabicPeriod"/>
            </a:pPr>
            <a:r>
              <a:rPr lang="hu-HU" sz="2000" dirty="0" smtClean="0">
                <a:solidFill>
                  <a:schemeClr val="accent2"/>
                </a:solidFill>
              </a:rPr>
              <a:t>A működőképes gyakorlat kialakítása</a:t>
            </a:r>
            <a:r>
              <a:rPr lang="hu-HU" sz="2000" dirty="0"/>
              <a:t>: a </a:t>
            </a:r>
            <a:r>
              <a:rPr lang="hu-HU" sz="2000" dirty="0" smtClean="0"/>
              <a:t>nevelő kialakít </a:t>
            </a:r>
            <a:r>
              <a:rPr lang="hu-HU" sz="2000" dirty="0"/>
              <a:t>egy </a:t>
            </a:r>
            <a:r>
              <a:rPr lang="hu-HU" sz="2000" dirty="0" smtClean="0"/>
              <a:t>számá- </a:t>
            </a:r>
            <a:r>
              <a:rPr lang="hu-HU" sz="2000" dirty="0"/>
              <a:t>ra </a:t>
            </a:r>
            <a:r>
              <a:rPr lang="hu-HU" sz="2000" dirty="0" smtClean="0"/>
              <a:t>működőképes gyakorlatot</a:t>
            </a:r>
            <a:r>
              <a:rPr lang="hu-HU" sz="2000" dirty="0"/>
              <a:t>, </a:t>
            </a:r>
            <a:r>
              <a:rPr lang="hu-HU" sz="2000" dirty="0" smtClean="0"/>
              <a:t>amelyet biztonsággal </a:t>
            </a:r>
            <a:r>
              <a:rPr lang="hu-HU" sz="2000" dirty="0"/>
              <a:t>tud </a:t>
            </a:r>
            <a:r>
              <a:rPr lang="hu-HU" sz="2000" dirty="0" smtClean="0"/>
              <a:t>alkalmazni</a:t>
            </a:r>
            <a:r>
              <a:rPr lang="hu-HU" sz="2000" dirty="0"/>
              <a:t>, és </a:t>
            </a:r>
            <a:r>
              <a:rPr lang="hu-HU" sz="2000" dirty="0" smtClean="0"/>
              <a:t>ahhoz ragaszkodik</a:t>
            </a:r>
            <a:r>
              <a:rPr lang="hu-HU" sz="2000" dirty="0"/>
              <a:t>.</a:t>
            </a:r>
          </a:p>
          <a:p>
            <a:pPr marL="457200" indent="-457200">
              <a:buFont typeface="+mj-lt"/>
              <a:buAutoNum type="arabicPeriod"/>
            </a:pPr>
            <a:r>
              <a:rPr lang="hu-HU" sz="2000" dirty="0" smtClean="0">
                <a:solidFill>
                  <a:schemeClr val="accent2"/>
                </a:solidFill>
              </a:rPr>
              <a:t>Továbblépés</a:t>
            </a:r>
            <a:r>
              <a:rPr lang="hu-HU" sz="2000" dirty="0">
                <a:solidFill>
                  <a:schemeClr val="accent2"/>
                </a:solidFill>
              </a:rPr>
              <a:t>:</a:t>
            </a:r>
            <a:r>
              <a:rPr lang="hu-HU" sz="2000" dirty="0"/>
              <a:t> a </a:t>
            </a:r>
            <a:r>
              <a:rPr lang="hu-HU" sz="2000" dirty="0" smtClean="0"/>
              <a:t>nevelő reflektál</a:t>
            </a:r>
            <a:r>
              <a:rPr lang="hu-HU" sz="2000" dirty="0"/>
              <a:t>, </a:t>
            </a:r>
            <a:r>
              <a:rPr lang="hu-HU" sz="2000" dirty="0" smtClean="0"/>
              <a:t>kísérletezik</a:t>
            </a:r>
            <a:r>
              <a:rPr lang="hu-HU" sz="2000" dirty="0"/>
              <a:t>, </a:t>
            </a:r>
            <a:r>
              <a:rPr lang="hu-HU" sz="2000" dirty="0" smtClean="0"/>
              <a:t>figyelmét </a:t>
            </a:r>
            <a:r>
              <a:rPr lang="hu-HU" sz="2000" dirty="0"/>
              <a:t>a </a:t>
            </a:r>
            <a:r>
              <a:rPr lang="hu-HU" sz="2000" dirty="0" smtClean="0"/>
              <a:t>saját </a:t>
            </a:r>
            <a:r>
              <a:rPr lang="hu-HU" sz="2000" dirty="0" err="1" smtClean="0"/>
              <a:t>gya-</a:t>
            </a:r>
            <a:r>
              <a:rPr lang="hu-HU" sz="2000" dirty="0" smtClean="0"/>
              <a:t> </a:t>
            </a:r>
            <a:r>
              <a:rPr lang="hu-HU" sz="2000" dirty="0" err="1" smtClean="0"/>
              <a:t>korlatáról</a:t>
            </a:r>
            <a:r>
              <a:rPr lang="hu-HU" sz="2000" dirty="0" smtClean="0"/>
              <a:t> a gyermekekre irányít </a:t>
            </a:r>
            <a:r>
              <a:rPr lang="hu-HU" sz="2000" dirty="0"/>
              <a:t>ja</a:t>
            </a:r>
          </a:p>
        </p:txBody>
      </p:sp>
    </p:spTree>
    <p:extLst>
      <p:ext uri="{BB962C8B-B14F-4D97-AF65-F5344CB8AC3E}">
        <p14:creationId xmlns:p14="http://schemas.microsoft.com/office/powerpoint/2010/main" val="945180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dirty="0" smtClean="0"/>
              <a:t>De Negri Ibolya címzetes </a:t>
            </a:r>
            <a:br>
              <a:rPr lang="hu-HU" sz="3600" dirty="0" smtClean="0"/>
            </a:br>
            <a:r>
              <a:rPr lang="hu-HU" sz="3600" dirty="0" smtClean="0"/>
              <a:t>főiskolai docens</a:t>
            </a:r>
            <a:endParaRPr lang="hu-HU" sz="3600" dirty="0"/>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46340"/>
            <a:ext cx="7344816" cy="497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344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4" name="Picture 2" descr="C:\Users\Varga László\Downloads\1_FLV_A_pedagogussa_valas_folyamata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06990"/>
            <a:ext cx="8712968" cy="644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940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200" dirty="0" smtClean="0">
                <a:solidFill>
                  <a:schemeClr val="accent2"/>
                </a:solidFill>
              </a:rPr>
              <a:t>A szereppel kapcsolatos problémák </a:t>
            </a:r>
            <a:br>
              <a:rPr lang="hu-HU" sz="3200" dirty="0" smtClean="0">
                <a:solidFill>
                  <a:schemeClr val="accent2"/>
                </a:solidFill>
              </a:rPr>
            </a:br>
            <a:r>
              <a:rPr lang="hu-HU" sz="3200" dirty="0" smtClean="0">
                <a:solidFill>
                  <a:schemeClr val="accent2"/>
                </a:solidFill>
              </a:rPr>
              <a:t>tudatos feldolgozása</a:t>
            </a:r>
            <a:endParaRPr lang="hu-HU" sz="3200" dirty="0">
              <a:solidFill>
                <a:schemeClr val="accent2"/>
              </a:solidFill>
            </a:endParaRPr>
          </a:p>
        </p:txBody>
      </p:sp>
      <p:sp>
        <p:nvSpPr>
          <p:cNvPr id="3" name="Tartalom helye 2"/>
          <p:cNvSpPr>
            <a:spLocks noGrp="1"/>
          </p:cNvSpPr>
          <p:nvPr>
            <p:ph idx="1"/>
          </p:nvPr>
        </p:nvSpPr>
        <p:spPr/>
        <p:txBody>
          <a:bodyPr/>
          <a:lstStyle/>
          <a:p>
            <a:r>
              <a:rPr lang="hu-HU" dirty="0" smtClean="0"/>
              <a:t>Miben </a:t>
            </a:r>
            <a:r>
              <a:rPr lang="hu-HU" dirty="0"/>
              <a:t>érzem magam magabiztosnak? Miért?</a:t>
            </a:r>
          </a:p>
          <a:p>
            <a:r>
              <a:rPr lang="hu-HU" dirty="0" smtClean="0"/>
              <a:t>Mi </a:t>
            </a:r>
            <a:r>
              <a:rPr lang="hu-HU" dirty="0"/>
              <a:t>okoz </a:t>
            </a:r>
            <a:r>
              <a:rPr lang="hu-HU" dirty="0" smtClean="0"/>
              <a:t>bizonytalanságot</a:t>
            </a:r>
            <a:r>
              <a:rPr lang="hu-HU" dirty="0"/>
              <a:t>? Miért?</a:t>
            </a:r>
          </a:p>
          <a:p>
            <a:r>
              <a:rPr lang="hu-HU" dirty="0" smtClean="0"/>
              <a:t>Hogyan viselkedem bizonytalan </a:t>
            </a:r>
            <a:r>
              <a:rPr lang="hu-HU" dirty="0"/>
              <a:t>helyzetekben?</a:t>
            </a:r>
          </a:p>
          <a:p>
            <a:r>
              <a:rPr lang="hu-HU" dirty="0" smtClean="0"/>
              <a:t>Mi</a:t>
            </a:r>
            <a:r>
              <a:rPr lang="hu-HU" dirty="0"/>
              <a:t>, </a:t>
            </a:r>
            <a:r>
              <a:rPr lang="hu-HU" dirty="0" smtClean="0"/>
              <a:t>illetve </a:t>
            </a:r>
            <a:r>
              <a:rPr lang="hu-HU" dirty="0"/>
              <a:t>ki </a:t>
            </a:r>
            <a:r>
              <a:rPr lang="hu-HU" dirty="0" smtClean="0"/>
              <a:t>segíthet ezekben a helyzetek- </a:t>
            </a:r>
            <a:r>
              <a:rPr lang="hu-HU" dirty="0" err="1"/>
              <a:t>ben</a:t>
            </a:r>
            <a:r>
              <a:rPr lang="hu-HU" dirty="0"/>
              <a:t>?</a:t>
            </a:r>
          </a:p>
        </p:txBody>
      </p:sp>
    </p:spTree>
    <p:extLst>
      <p:ext uri="{BB962C8B-B14F-4D97-AF65-F5344CB8AC3E}">
        <p14:creationId xmlns:p14="http://schemas.microsoft.com/office/powerpoint/2010/main" val="2032031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Hagymamodell</a:t>
            </a:r>
            <a:endParaRPr lang="hu-HU" dirty="0">
              <a:solidFill>
                <a:schemeClr val="accent2"/>
              </a:solidFill>
            </a:endParaRPr>
          </a:p>
        </p:txBody>
      </p:sp>
      <p:pic>
        <p:nvPicPr>
          <p:cNvPr id="5" name="Tartalom helye 4"/>
          <p:cNvPicPr>
            <a:picLocks noGrp="1" noChangeAspect="1"/>
          </p:cNvPicPr>
          <p:nvPr>
            <p:ph idx="1"/>
          </p:nvPr>
        </p:nvPicPr>
        <p:blipFill>
          <a:blip r:embed="rId2" cstate="print"/>
          <a:srcRect/>
          <a:stretch>
            <a:fillRect/>
          </a:stretch>
        </p:blipFill>
        <p:spPr>
          <a:xfrm>
            <a:off x="467544" y="1628800"/>
            <a:ext cx="8208912" cy="4536503"/>
          </a:xfrm>
        </p:spPr>
      </p:pic>
    </p:spTree>
    <p:extLst>
      <p:ext uri="{BB962C8B-B14F-4D97-AF65-F5344CB8AC3E}">
        <p14:creationId xmlns:p14="http://schemas.microsoft.com/office/powerpoint/2010/main" val="2000215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Egy lehetséges út</a:t>
            </a:r>
            <a:endParaRPr lang="hu-HU" dirty="0">
              <a:solidFill>
                <a:schemeClr val="accent2"/>
              </a:solidFill>
            </a:endParaRPr>
          </a:p>
        </p:txBody>
      </p:sp>
      <p:sp>
        <p:nvSpPr>
          <p:cNvPr id="3" name="Tartalom helye 2"/>
          <p:cNvSpPr>
            <a:spLocks noGrp="1"/>
          </p:cNvSpPr>
          <p:nvPr>
            <p:ph idx="1"/>
          </p:nvPr>
        </p:nvSpPr>
        <p:spPr/>
        <p:txBody>
          <a:bodyPr/>
          <a:lstStyle/>
          <a:p>
            <a:pPr marL="0" indent="0" algn="ctr">
              <a:buNone/>
            </a:pPr>
            <a:r>
              <a:rPr lang="hu-HU" sz="4000" dirty="0" smtClean="0">
                <a:solidFill>
                  <a:srgbClr val="C00000"/>
                </a:solidFill>
              </a:rPr>
              <a:t>R J R modell</a:t>
            </a:r>
          </a:p>
          <a:p>
            <a:pPr marL="0" indent="0" algn="ctr">
              <a:buNone/>
            </a:pPr>
            <a:r>
              <a:rPr lang="hu-HU" sz="4000" dirty="0">
                <a:solidFill>
                  <a:srgbClr val="C00000"/>
                </a:solidFill>
              </a:rPr>
              <a:t>R</a:t>
            </a:r>
            <a:r>
              <a:rPr lang="hu-HU" sz="4000" dirty="0">
                <a:solidFill>
                  <a:srgbClr val="7030A0"/>
                </a:solidFill>
              </a:rPr>
              <a:t>ÁHANGOLÓDÁS </a:t>
            </a:r>
          </a:p>
          <a:p>
            <a:pPr marL="0" indent="0" algn="ctr">
              <a:buNone/>
            </a:pPr>
            <a:r>
              <a:rPr lang="hu-HU" sz="4000" dirty="0">
                <a:solidFill>
                  <a:srgbClr val="C00000"/>
                </a:solidFill>
              </a:rPr>
              <a:t>J</a:t>
            </a:r>
            <a:r>
              <a:rPr lang="hu-HU" sz="4000" dirty="0">
                <a:solidFill>
                  <a:srgbClr val="7030A0"/>
                </a:solidFill>
              </a:rPr>
              <a:t>ELENTÉSTEREMTÉS</a:t>
            </a:r>
          </a:p>
          <a:p>
            <a:pPr marL="0" indent="0" algn="ctr">
              <a:buNone/>
            </a:pPr>
            <a:r>
              <a:rPr lang="hu-HU" sz="4000" dirty="0">
                <a:solidFill>
                  <a:srgbClr val="C00000"/>
                </a:solidFill>
              </a:rPr>
              <a:t>R</a:t>
            </a:r>
            <a:r>
              <a:rPr lang="hu-HU" sz="4000" dirty="0">
                <a:solidFill>
                  <a:srgbClr val="7030A0"/>
                </a:solidFill>
              </a:rPr>
              <a:t>EFLEKTÁLÁS</a:t>
            </a:r>
          </a:p>
          <a:p>
            <a:pPr marL="0" indent="0" algn="ctr">
              <a:buNone/>
            </a:pPr>
            <a:r>
              <a:rPr lang="hu-HU" sz="4000" dirty="0" smtClean="0">
                <a:solidFill>
                  <a:srgbClr val="FF0000"/>
                </a:solidFill>
              </a:rPr>
              <a:t>- egy </a:t>
            </a:r>
            <a:r>
              <a:rPr lang="hu-HU" sz="4000" dirty="0">
                <a:solidFill>
                  <a:srgbClr val="FF0000"/>
                </a:solidFill>
              </a:rPr>
              <a:t>konstruktivista szemléletű </a:t>
            </a:r>
          </a:p>
          <a:p>
            <a:pPr marL="0" indent="0" algn="ctr">
              <a:buNone/>
            </a:pPr>
            <a:r>
              <a:rPr lang="hu-HU" sz="4000" dirty="0">
                <a:solidFill>
                  <a:srgbClr val="FF0000"/>
                </a:solidFill>
              </a:rPr>
              <a:t>tanulási-tanulássegítési modell</a:t>
            </a:r>
          </a:p>
          <a:p>
            <a:pPr marL="0" indent="0" algn="ctr">
              <a:buNone/>
            </a:pPr>
            <a:endParaRPr lang="hu-HU" sz="4000" dirty="0">
              <a:solidFill>
                <a:srgbClr val="7030A0"/>
              </a:solidFill>
            </a:endParaRPr>
          </a:p>
        </p:txBody>
      </p:sp>
    </p:spTree>
    <p:extLst>
      <p:ext uri="{BB962C8B-B14F-4D97-AF65-F5344CB8AC3E}">
        <p14:creationId xmlns:p14="http://schemas.microsoft.com/office/powerpoint/2010/main" val="2333477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
            </a:r>
            <a:br>
              <a:rPr lang="hu-HU" dirty="0" smtClean="0"/>
            </a:br>
            <a:r>
              <a:rPr lang="hu-HU" dirty="0" smtClean="0">
                <a:solidFill>
                  <a:srgbClr val="7030A0"/>
                </a:solidFill>
              </a:rPr>
              <a:t>Ráhangolódás</a:t>
            </a:r>
            <a:r>
              <a:rPr lang="hu-HU" dirty="0">
                <a:solidFill>
                  <a:srgbClr val="7030A0"/>
                </a:solidFill>
              </a:rPr>
              <a:t/>
            </a:r>
            <a:br>
              <a:rPr lang="hu-HU" dirty="0">
                <a:solidFill>
                  <a:srgbClr val="7030A0"/>
                </a:solidFill>
              </a:rPr>
            </a:br>
            <a:endParaRPr lang="hu-HU" dirty="0">
              <a:solidFill>
                <a:srgbClr val="7030A0"/>
              </a:solidFill>
            </a:endParaRPr>
          </a:p>
        </p:txBody>
      </p:sp>
      <p:sp>
        <p:nvSpPr>
          <p:cNvPr id="3" name="Tartalom helye 2"/>
          <p:cNvSpPr>
            <a:spLocks noGrp="1"/>
          </p:cNvSpPr>
          <p:nvPr>
            <p:ph idx="1"/>
          </p:nvPr>
        </p:nvSpPr>
        <p:spPr/>
        <p:txBody>
          <a:bodyPr/>
          <a:lstStyle/>
          <a:p>
            <a:r>
              <a:rPr lang="hu-HU" dirty="0" smtClean="0"/>
              <a:t>célkitűzés</a:t>
            </a:r>
            <a:r>
              <a:rPr lang="hu-HU" dirty="0"/>
              <a:t>, </a:t>
            </a:r>
            <a:r>
              <a:rPr lang="hu-HU" dirty="0" smtClean="0"/>
              <a:t>problémafelvetés</a:t>
            </a:r>
            <a:endParaRPr lang="hu-HU" dirty="0"/>
          </a:p>
          <a:p>
            <a:r>
              <a:rPr lang="hu-HU" dirty="0"/>
              <a:t>az előzetes tudás, személyes tudás</a:t>
            </a:r>
          </a:p>
          <a:p>
            <a:pPr marL="0" indent="0">
              <a:buNone/>
            </a:pPr>
            <a:r>
              <a:rPr lang="hu-HU" dirty="0"/>
              <a:t> </a:t>
            </a:r>
            <a:r>
              <a:rPr lang="hu-HU" dirty="0" smtClean="0"/>
              <a:t>  aktiválása</a:t>
            </a:r>
            <a:endParaRPr lang="hu-HU" dirty="0"/>
          </a:p>
          <a:p>
            <a:r>
              <a:rPr lang="hu-HU" dirty="0"/>
              <a:t>gondolkodás a témáról, a feladatról, a </a:t>
            </a:r>
            <a:r>
              <a:rPr lang="hu-HU" dirty="0" smtClean="0"/>
              <a:t>saját tapasztalatról</a:t>
            </a:r>
            <a:r>
              <a:rPr lang="hu-HU" dirty="0"/>
              <a:t>, viszonyulásról</a:t>
            </a:r>
          </a:p>
        </p:txBody>
      </p:sp>
    </p:spTree>
    <p:extLst>
      <p:ext uri="{BB962C8B-B14F-4D97-AF65-F5344CB8AC3E}">
        <p14:creationId xmlns:p14="http://schemas.microsoft.com/office/powerpoint/2010/main" val="3114085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
            </a:r>
            <a:br>
              <a:rPr lang="hu-HU" dirty="0" smtClean="0"/>
            </a:br>
            <a:r>
              <a:rPr lang="hu-HU" dirty="0" smtClean="0">
                <a:solidFill>
                  <a:srgbClr val="7030A0"/>
                </a:solidFill>
              </a:rPr>
              <a:t>Jelentésteremtés</a:t>
            </a:r>
            <a:r>
              <a:rPr lang="hu-HU" dirty="0">
                <a:solidFill>
                  <a:srgbClr val="7030A0"/>
                </a:solidFill>
              </a:rPr>
              <a:t/>
            </a:r>
            <a:br>
              <a:rPr lang="hu-HU" dirty="0">
                <a:solidFill>
                  <a:srgbClr val="7030A0"/>
                </a:solidFill>
              </a:rPr>
            </a:br>
            <a:endParaRPr lang="hu-HU" dirty="0">
              <a:solidFill>
                <a:srgbClr val="7030A0"/>
              </a:solidFill>
            </a:endParaRPr>
          </a:p>
        </p:txBody>
      </p:sp>
      <p:sp>
        <p:nvSpPr>
          <p:cNvPr id="3" name="Tartalom helye 2"/>
          <p:cNvSpPr>
            <a:spLocks noGrp="1"/>
          </p:cNvSpPr>
          <p:nvPr>
            <p:ph idx="1"/>
          </p:nvPr>
        </p:nvSpPr>
        <p:spPr/>
        <p:txBody>
          <a:bodyPr/>
          <a:lstStyle/>
          <a:p>
            <a:r>
              <a:rPr lang="hu-HU" dirty="0"/>
              <a:t>i</a:t>
            </a:r>
            <a:r>
              <a:rPr lang="hu-HU" dirty="0" smtClean="0"/>
              <a:t>smerkedés </a:t>
            </a:r>
            <a:r>
              <a:rPr lang="hu-HU" dirty="0"/>
              <a:t>az új </a:t>
            </a:r>
            <a:r>
              <a:rPr lang="hu-HU" dirty="0" smtClean="0"/>
              <a:t>információkkal</a:t>
            </a:r>
            <a:endParaRPr lang="hu-HU" dirty="0"/>
          </a:p>
          <a:p>
            <a:r>
              <a:rPr lang="hu-HU" dirty="0"/>
              <a:t>jelentéstulajdonítás (információfeldolgozás</a:t>
            </a:r>
            <a:r>
              <a:rPr lang="hu-HU" dirty="0" smtClean="0"/>
              <a:t>)</a:t>
            </a:r>
            <a:endParaRPr lang="hu-HU" dirty="0"/>
          </a:p>
          <a:p>
            <a:r>
              <a:rPr lang="hu-HU" dirty="0"/>
              <a:t>a megértési folyamat </a:t>
            </a:r>
            <a:r>
              <a:rPr lang="hu-HU" dirty="0" smtClean="0"/>
              <a:t>nyomon követése</a:t>
            </a:r>
            <a:endParaRPr lang="hu-HU" dirty="0"/>
          </a:p>
          <a:p>
            <a:r>
              <a:rPr lang="hu-HU" dirty="0"/>
              <a:t>hídépítés meglévő és új ismeretek között </a:t>
            </a:r>
            <a:r>
              <a:rPr lang="hu-HU" dirty="0">
                <a:solidFill>
                  <a:srgbClr val="7030A0"/>
                </a:solidFill>
              </a:rPr>
              <a:t>(„lehorgonyozódás”)</a:t>
            </a:r>
          </a:p>
          <a:p>
            <a:endParaRPr lang="hu-HU" dirty="0"/>
          </a:p>
        </p:txBody>
      </p:sp>
    </p:spTree>
    <p:extLst>
      <p:ext uri="{BB962C8B-B14F-4D97-AF65-F5344CB8AC3E}">
        <p14:creationId xmlns:p14="http://schemas.microsoft.com/office/powerpoint/2010/main" val="1670257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
            </a:r>
            <a:br>
              <a:rPr lang="hu-HU" dirty="0" smtClean="0"/>
            </a:br>
            <a:r>
              <a:rPr lang="hu-HU" dirty="0" smtClean="0">
                <a:solidFill>
                  <a:srgbClr val="7030A0"/>
                </a:solidFill>
              </a:rPr>
              <a:t>Reflektálás</a:t>
            </a:r>
            <a:r>
              <a:rPr lang="hu-HU" dirty="0">
                <a:solidFill>
                  <a:srgbClr val="7030A0"/>
                </a:solidFill>
              </a:rPr>
              <a:t/>
            </a:r>
            <a:br>
              <a:rPr lang="hu-HU" dirty="0">
                <a:solidFill>
                  <a:srgbClr val="7030A0"/>
                </a:solidFill>
              </a:rPr>
            </a:br>
            <a:endParaRPr lang="hu-HU" dirty="0">
              <a:solidFill>
                <a:srgbClr val="7030A0"/>
              </a:solidFill>
            </a:endParaRPr>
          </a:p>
        </p:txBody>
      </p:sp>
      <p:sp>
        <p:nvSpPr>
          <p:cNvPr id="3" name="Tartalom helye 2"/>
          <p:cNvSpPr>
            <a:spLocks noGrp="1"/>
          </p:cNvSpPr>
          <p:nvPr>
            <p:ph idx="1"/>
          </p:nvPr>
        </p:nvSpPr>
        <p:spPr/>
        <p:txBody>
          <a:bodyPr/>
          <a:lstStyle/>
          <a:p>
            <a:r>
              <a:rPr lang="hu-HU" dirty="0"/>
              <a:t>s</a:t>
            </a:r>
            <a:r>
              <a:rPr lang="hu-HU" dirty="0" smtClean="0"/>
              <a:t>aját </a:t>
            </a:r>
            <a:r>
              <a:rPr lang="hu-HU" dirty="0"/>
              <a:t>kontextusba ágyazás</a:t>
            </a:r>
          </a:p>
          <a:p>
            <a:r>
              <a:rPr lang="hu-HU" dirty="0"/>
              <a:t>a</a:t>
            </a:r>
            <a:r>
              <a:rPr lang="hu-HU" dirty="0" smtClean="0"/>
              <a:t>z </a:t>
            </a:r>
            <a:r>
              <a:rPr lang="hu-HU" dirty="0"/>
              <a:t>újonnan tanultak megszilárdítása (beágyazódás)</a:t>
            </a:r>
          </a:p>
          <a:p>
            <a:r>
              <a:rPr lang="hu-HU" dirty="0"/>
              <a:t>i</a:t>
            </a:r>
            <a:r>
              <a:rPr lang="hu-HU" dirty="0" smtClean="0"/>
              <a:t>ntenzív gondolatcsere</a:t>
            </a:r>
            <a:endParaRPr lang="hu-HU" dirty="0"/>
          </a:p>
          <a:p>
            <a:r>
              <a:rPr lang="hu-HU" dirty="0"/>
              <a:t>a</a:t>
            </a:r>
            <a:r>
              <a:rPr lang="hu-HU" dirty="0" smtClean="0"/>
              <a:t>z </a:t>
            </a:r>
            <a:r>
              <a:rPr lang="hu-HU" dirty="0"/>
              <a:t>értelmezői keretek alakulása (megerősödés, részbeni vagy teljes átalakulás, új gondolati sémák létrejötte)</a:t>
            </a:r>
          </a:p>
          <a:p>
            <a:r>
              <a:rPr lang="hu-HU" dirty="0"/>
              <a:t>f</a:t>
            </a:r>
            <a:r>
              <a:rPr lang="hu-HU" dirty="0" smtClean="0"/>
              <a:t>olyamat(ön)értékelés </a:t>
            </a:r>
            <a:r>
              <a:rPr lang="hu-HU" dirty="0"/>
              <a:t>(formatív, fejlesztő)</a:t>
            </a:r>
          </a:p>
          <a:p>
            <a:endParaRPr lang="hu-HU" dirty="0"/>
          </a:p>
        </p:txBody>
      </p:sp>
    </p:spTree>
    <p:extLst>
      <p:ext uri="{BB962C8B-B14F-4D97-AF65-F5344CB8AC3E}">
        <p14:creationId xmlns:p14="http://schemas.microsoft.com/office/powerpoint/2010/main" val="790962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7030A0"/>
                </a:solidFill>
              </a:rPr>
              <a:t>RJR értelmezés</a:t>
            </a:r>
            <a:endParaRPr lang="hu-HU" dirty="0">
              <a:solidFill>
                <a:srgbClr val="7030A0"/>
              </a:solidFill>
            </a:endParaRPr>
          </a:p>
        </p:txBody>
      </p:sp>
      <p:sp>
        <p:nvSpPr>
          <p:cNvPr id="3" name="Tartalom helye 2"/>
          <p:cNvSpPr>
            <a:spLocks noGrp="1"/>
          </p:cNvSpPr>
          <p:nvPr>
            <p:ph idx="1"/>
          </p:nvPr>
        </p:nvSpPr>
        <p:spPr/>
        <p:txBody>
          <a:bodyPr/>
          <a:lstStyle/>
          <a:p>
            <a:r>
              <a:rPr lang="hu-HU" sz="2400" dirty="0"/>
              <a:t>A </a:t>
            </a:r>
            <a:r>
              <a:rPr lang="hu-HU" sz="2400" dirty="0">
                <a:solidFill>
                  <a:srgbClr val="7030A0"/>
                </a:solidFill>
              </a:rPr>
              <a:t>ráhangolódás </a:t>
            </a:r>
            <a:r>
              <a:rPr lang="hu-HU" sz="2400" dirty="0"/>
              <a:t>egyfajta helykészítés az új számára, előkészítése előzetes ismereteim, tudásom azon területének, amelybe az új anyag beilleszkedik.</a:t>
            </a:r>
          </a:p>
          <a:p>
            <a:r>
              <a:rPr lang="hu-HU" sz="2400" dirty="0"/>
              <a:t>A </a:t>
            </a:r>
            <a:r>
              <a:rPr lang="hu-HU" sz="2400" dirty="0">
                <a:solidFill>
                  <a:srgbClr val="7030A0"/>
                </a:solidFill>
              </a:rPr>
              <a:t>jelentésteremtés </a:t>
            </a:r>
            <a:r>
              <a:rPr lang="hu-HU" sz="2400" dirty="0"/>
              <a:t>az új anyagot az előzetes ismereteim szerinti pontos helyére illeszti, amely által rendszerszemléletű gondolkodás jön létre, s kialakul egy kritikai gondolkodás.</a:t>
            </a:r>
          </a:p>
          <a:p>
            <a:r>
              <a:rPr lang="hu-HU" sz="2400" dirty="0"/>
              <a:t>A </a:t>
            </a:r>
            <a:r>
              <a:rPr lang="hu-HU" sz="2400" dirty="0">
                <a:solidFill>
                  <a:srgbClr val="7030A0"/>
                </a:solidFill>
              </a:rPr>
              <a:t>reflektálás</a:t>
            </a:r>
            <a:r>
              <a:rPr lang="hu-HU" sz="2400" dirty="0"/>
              <a:t> aktívan alakítja gondolkodásunkat, viselkedésünket, az új ismeret nem marad tudásunk halmazában az előzőek mellett, vagy egy a többi között, hanem hatást gyakorol rájuk és átértékel.</a:t>
            </a:r>
          </a:p>
          <a:p>
            <a:endParaRPr lang="hu-HU" dirty="0"/>
          </a:p>
        </p:txBody>
      </p:sp>
    </p:spTree>
    <p:extLst>
      <p:ext uri="{BB962C8B-B14F-4D97-AF65-F5344CB8AC3E}">
        <p14:creationId xmlns:p14="http://schemas.microsoft.com/office/powerpoint/2010/main" val="21589469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7030A0"/>
                </a:solidFill>
              </a:rPr>
              <a:t>RJR</a:t>
            </a:r>
            <a:endParaRPr lang="hu-HU" dirty="0">
              <a:solidFill>
                <a:srgbClr val="7030A0"/>
              </a:solidFill>
            </a:endParaRPr>
          </a:p>
        </p:txBody>
      </p:sp>
      <p:sp>
        <p:nvSpPr>
          <p:cNvPr id="3" name="Tartalom helye 2"/>
          <p:cNvSpPr>
            <a:spLocks noGrp="1"/>
          </p:cNvSpPr>
          <p:nvPr>
            <p:ph idx="1"/>
          </p:nvPr>
        </p:nvSpPr>
        <p:spPr/>
        <p:txBody>
          <a:bodyPr/>
          <a:lstStyle/>
          <a:p>
            <a:r>
              <a:rPr lang="hu-HU" sz="2400" dirty="0"/>
              <a:t>egy lehetséges általános, </a:t>
            </a:r>
            <a:r>
              <a:rPr lang="hu-HU" sz="2400" dirty="0">
                <a:solidFill>
                  <a:schemeClr val="accent2"/>
                </a:solidFill>
              </a:rPr>
              <a:t>TANTÁRGYTÓL ÉS ÉLETKORTÓL FÜGGETLEN</a:t>
            </a:r>
            <a:r>
              <a:rPr lang="hu-HU" sz="2400" dirty="0"/>
              <a:t>  tanulási tanulássegítési modell </a:t>
            </a:r>
          </a:p>
          <a:p>
            <a:r>
              <a:rPr lang="hu-HU" sz="2400" dirty="0"/>
              <a:t>az interaktív, reflektív tanulás: </a:t>
            </a:r>
            <a:r>
              <a:rPr lang="hu-HU" sz="2400" dirty="0">
                <a:solidFill>
                  <a:schemeClr val="accent2"/>
                </a:solidFill>
              </a:rPr>
              <a:t>TANULÓI ÖNTEVÉKENYSÉG, ÉRTELMES TANULÁS</a:t>
            </a:r>
          </a:p>
          <a:p>
            <a:r>
              <a:rPr lang="hu-HU" sz="2400" dirty="0"/>
              <a:t>és a kritikai gondolkodás: </a:t>
            </a:r>
            <a:r>
              <a:rPr lang="hu-HU" sz="2400" dirty="0">
                <a:solidFill>
                  <a:schemeClr val="accent2"/>
                </a:solidFill>
              </a:rPr>
              <a:t>BELSŐ ÉRTELMEZŐI KERETEK „GONDOZÁSA”</a:t>
            </a:r>
            <a:r>
              <a:rPr lang="hu-HU" sz="2400" dirty="0"/>
              <a:t> </a:t>
            </a:r>
            <a:r>
              <a:rPr lang="hu-HU" sz="2400" dirty="0" smtClean="0"/>
              <a:t>érdekében (kíváncsiság</a:t>
            </a:r>
            <a:r>
              <a:rPr lang="hu-HU" sz="2400" dirty="0"/>
              <a:t>, udvarias kétely, a </a:t>
            </a:r>
            <a:r>
              <a:rPr lang="hu-HU" sz="2400" dirty="0" smtClean="0"/>
              <a:t>válaszok módszeres </a:t>
            </a:r>
            <a:r>
              <a:rPr lang="hu-HU" sz="2400" dirty="0"/>
              <a:t>keresése, a tanultaknak a </a:t>
            </a:r>
            <a:r>
              <a:rPr lang="hu-HU" sz="2400" dirty="0" smtClean="0"/>
              <a:t>meglévővel való </a:t>
            </a:r>
            <a:r>
              <a:rPr lang="hu-HU" sz="2400" dirty="0"/>
              <a:t>összevetése, (át)értékelés), metakogníció</a:t>
            </a:r>
          </a:p>
          <a:p>
            <a:endParaRPr lang="hu-HU" dirty="0"/>
          </a:p>
        </p:txBody>
      </p:sp>
    </p:spTree>
    <p:extLst>
      <p:ext uri="{BB962C8B-B14F-4D97-AF65-F5344CB8AC3E}">
        <p14:creationId xmlns:p14="http://schemas.microsoft.com/office/powerpoint/2010/main" val="3861399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4" name="Picture 2" descr="C:\Users\Varga László\Downloads\2_FLV_Reflexio_a_pedagogiaban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4502"/>
            <a:ext cx="8568952" cy="656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167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
            </a:r>
            <a:br>
              <a:rPr lang="hu-HU" dirty="0" smtClean="0"/>
            </a:br>
            <a:r>
              <a:rPr lang="hu-HU" sz="4800" dirty="0" smtClean="0">
                <a:solidFill>
                  <a:schemeClr val="accent2"/>
                </a:solidFill>
              </a:rPr>
              <a:t>A </a:t>
            </a:r>
            <a:r>
              <a:rPr lang="hu-HU" sz="4800" dirty="0">
                <a:solidFill>
                  <a:schemeClr val="accent2"/>
                </a:solidFill>
              </a:rPr>
              <a:t>reflektív pedagógus –</a:t>
            </a:r>
            <a:r>
              <a:rPr lang="hu-HU" dirty="0">
                <a:solidFill>
                  <a:schemeClr val="accent2"/>
                </a:solidFill>
              </a:rPr>
              <a:t> </a:t>
            </a:r>
            <a:br>
              <a:rPr lang="hu-HU" dirty="0">
                <a:solidFill>
                  <a:schemeClr val="accent2"/>
                </a:solidFill>
              </a:rPr>
            </a:br>
            <a:endParaRPr lang="hu-HU" dirty="0">
              <a:solidFill>
                <a:schemeClr val="accent2"/>
              </a:solidFill>
            </a:endParaRPr>
          </a:p>
        </p:txBody>
      </p:sp>
      <p:sp>
        <p:nvSpPr>
          <p:cNvPr id="3" name="Tartalom helye 2"/>
          <p:cNvSpPr>
            <a:spLocks noGrp="1"/>
          </p:cNvSpPr>
          <p:nvPr>
            <p:ph idx="1"/>
          </p:nvPr>
        </p:nvSpPr>
        <p:spPr/>
        <p:txBody>
          <a:bodyPr/>
          <a:lstStyle/>
          <a:p>
            <a:pPr marL="0" indent="0" algn="ctr">
              <a:buNone/>
            </a:pPr>
            <a:endParaRPr lang="hu-HU" sz="4800" dirty="0"/>
          </a:p>
          <a:p>
            <a:pPr marL="0" indent="0" algn="ctr">
              <a:buNone/>
            </a:pPr>
            <a:r>
              <a:rPr lang="hu-HU" sz="4400" dirty="0" smtClean="0"/>
              <a:t>az </a:t>
            </a:r>
            <a:r>
              <a:rPr lang="hu-HU" sz="4400" dirty="0"/>
              <a:t>értékteremtés </a:t>
            </a:r>
            <a:endParaRPr lang="hu-HU" sz="4400" dirty="0" smtClean="0"/>
          </a:p>
          <a:p>
            <a:pPr marL="0" indent="0" algn="ctr">
              <a:buNone/>
            </a:pPr>
            <a:r>
              <a:rPr lang="hu-HU" sz="4400" dirty="0" smtClean="0"/>
              <a:t>szolgálatában</a:t>
            </a:r>
            <a:endParaRPr lang="hu-HU" sz="4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437112"/>
            <a:ext cx="792088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079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4" name="Picture 2" descr="C:\Users\Varga László\Downloads\3_FLV_A_pedagogiai_onreflexio_fazisai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8380"/>
            <a:ext cx="8568952" cy="650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669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Apai intelem</a:t>
            </a:r>
            <a:endParaRPr lang="hu-HU" dirty="0">
              <a:solidFill>
                <a:schemeClr val="accent2"/>
              </a:solidFill>
            </a:endParaRPr>
          </a:p>
        </p:txBody>
      </p:sp>
      <p:sp>
        <p:nvSpPr>
          <p:cNvPr id="3" name="Tartalom helye 2"/>
          <p:cNvSpPr>
            <a:spLocks noGrp="1"/>
          </p:cNvSpPr>
          <p:nvPr>
            <p:ph idx="1"/>
          </p:nvPr>
        </p:nvSpPr>
        <p:spPr/>
        <p:txBody>
          <a:bodyPr/>
          <a:lstStyle/>
          <a:p>
            <a:r>
              <a:rPr lang="hu-HU" dirty="0" smtClean="0"/>
              <a:t>Ne keverj munkát mulatsággal!</a:t>
            </a:r>
          </a:p>
          <a:p>
            <a:endParaRPr lang="hu-HU" dirty="0"/>
          </a:p>
          <a:p>
            <a:endParaRPr lang="hu-HU" dirty="0" smtClean="0"/>
          </a:p>
          <a:p>
            <a:r>
              <a:rPr lang="hu-HU" dirty="0" smtClean="0"/>
              <a:t>Munka és öröm együtt járhat, a tudás gyökereinek nem muszáj keserűnek lenni. </a:t>
            </a:r>
            <a:endParaRPr lang="hu-HU" dirty="0"/>
          </a:p>
        </p:txBody>
      </p:sp>
    </p:spTree>
    <p:extLst>
      <p:ext uri="{BB962C8B-B14F-4D97-AF65-F5344CB8AC3E}">
        <p14:creationId xmlns:p14="http://schemas.microsoft.com/office/powerpoint/2010/main" val="19741653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solidFill>
                  <a:schemeClr val="accent2"/>
                </a:solidFill>
              </a:rPr>
              <a:t>B</a:t>
            </a:r>
            <a:r>
              <a:rPr lang="hu-HU" dirty="0" smtClean="0">
                <a:solidFill>
                  <a:schemeClr val="accent2"/>
                </a:solidFill>
              </a:rPr>
              <a:t>oldogságkeresés</a:t>
            </a:r>
            <a:endParaRPr lang="hu-HU" dirty="0">
              <a:solidFill>
                <a:schemeClr val="accent2"/>
              </a:solidFill>
            </a:endParaRPr>
          </a:p>
        </p:txBody>
      </p:sp>
      <p:sp>
        <p:nvSpPr>
          <p:cNvPr id="3" name="Tartalom helye 2"/>
          <p:cNvSpPr>
            <a:spLocks noGrp="1"/>
          </p:cNvSpPr>
          <p:nvPr>
            <p:ph idx="1"/>
          </p:nvPr>
        </p:nvSpPr>
        <p:spPr/>
        <p:txBody>
          <a:bodyPr/>
          <a:lstStyle/>
          <a:p>
            <a:r>
              <a:rPr lang="hu-HU" sz="2800" dirty="0" smtClean="0"/>
              <a:t>Nem olyasmi, ami csak úgy megtörténik velünk, nem kapcsolatos a szerencsével és a véletlennel</a:t>
            </a:r>
          </a:p>
          <a:p>
            <a:r>
              <a:rPr lang="hu-HU" sz="2800" dirty="0" smtClean="0"/>
              <a:t>Fel kell készülni rá</a:t>
            </a:r>
          </a:p>
          <a:p>
            <a:r>
              <a:rPr lang="hu-HU" sz="2800" dirty="0" smtClean="0"/>
              <a:t>Mindenki maga óvja, ápolja</a:t>
            </a:r>
          </a:p>
          <a:p>
            <a:r>
              <a:rPr lang="hu-HU" sz="2800" dirty="0" smtClean="0"/>
              <a:t>Hogyan kell irányításunk alatt tartani belső élményeinket?</a:t>
            </a:r>
          </a:p>
          <a:p>
            <a:r>
              <a:rPr lang="hu-HU" sz="2800" dirty="0" smtClean="0"/>
              <a:t>Érzelmi élmény, mely pillanatokra adatik meg nekünk</a:t>
            </a:r>
            <a:endParaRPr lang="hu-HU" sz="2800" dirty="0"/>
          </a:p>
        </p:txBody>
      </p:sp>
    </p:spTree>
    <p:extLst>
      <p:ext uri="{BB962C8B-B14F-4D97-AF65-F5344CB8AC3E}">
        <p14:creationId xmlns:p14="http://schemas.microsoft.com/office/powerpoint/2010/main" val="910278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Két célképzet vonzza</a:t>
            </a:r>
            <a:endParaRPr lang="hu-HU" dirty="0">
              <a:solidFill>
                <a:schemeClr val="accent2"/>
              </a:solidFill>
            </a:endParaRPr>
          </a:p>
        </p:txBody>
      </p:sp>
      <p:sp>
        <p:nvSpPr>
          <p:cNvPr id="3" name="Tartalom helye 2"/>
          <p:cNvSpPr>
            <a:spLocks noGrp="1"/>
          </p:cNvSpPr>
          <p:nvPr>
            <p:ph idx="1"/>
          </p:nvPr>
        </p:nvSpPr>
        <p:spPr/>
        <p:txBody>
          <a:bodyPr/>
          <a:lstStyle/>
          <a:p>
            <a:r>
              <a:rPr lang="hu-HU" sz="4000" dirty="0" smtClean="0"/>
              <a:t>Önmegvalósítás</a:t>
            </a:r>
          </a:p>
          <a:p>
            <a:r>
              <a:rPr lang="hu-HU" sz="4000" dirty="0" smtClean="0"/>
              <a:t>Szeretetképesség</a:t>
            </a:r>
          </a:p>
          <a:p>
            <a:endParaRPr lang="hu-HU" sz="4000" dirty="0"/>
          </a:p>
          <a:p>
            <a:pPr marL="0" indent="0">
              <a:buNone/>
            </a:pPr>
            <a:r>
              <a:rPr lang="hu-HU" sz="4000" dirty="0" smtClean="0"/>
              <a:t>A kettőnek ki kellene egészítenie egymást…</a:t>
            </a:r>
          </a:p>
          <a:p>
            <a:pPr marL="0" indent="0">
              <a:buNone/>
            </a:pPr>
            <a:r>
              <a:rPr lang="hu-HU" sz="4000" dirty="0" smtClean="0"/>
              <a:t>Nem lehet üldözőbe venni…</a:t>
            </a:r>
            <a:endParaRPr lang="hu-HU" sz="4000" dirty="0"/>
          </a:p>
        </p:txBody>
      </p:sp>
    </p:spTree>
    <p:extLst>
      <p:ext uri="{BB962C8B-B14F-4D97-AF65-F5344CB8AC3E}">
        <p14:creationId xmlns:p14="http://schemas.microsoft.com/office/powerpoint/2010/main" val="29668839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solidFill>
                  <a:schemeClr val="accent2"/>
                </a:solidFill>
              </a:rPr>
              <a:t>Csúcsélmények – a </a:t>
            </a:r>
            <a:r>
              <a:rPr lang="hu-HU" dirty="0" smtClean="0">
                <a:solidFill>
                  <a:schemeClr val="accent2"/>
                </a:solidFill>
              </a:rPr>
              <a:t>flow</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sz="2800" dirty="0" smtClean="0"/>
              <a:t>- A </a:t>
            </a:r>
            <a:r>
              <a:rPr lang="hu-HU" sz="2800" dirty="0"/>
              <a:t>csúcsélmények leginkább akkor jönnek létre, amikor nagyon mélyen belefeledkezünk valamilyen tevékenységbe. </a:t>
            </a:r>
            <a:endParaRPr lang="hu-HU" sz="2800" dirty="0" smtClean="0"/>
          </a:p>
          <a:p>
            <a:pPr marL="0" indent="0">
              <a:buNone/>
            </a:pPr>
            <a:r>
              <a:rPr lang="hu-HU" sz="2800" dirty="0" smtClean="0"/>
              <a:t>- Csíkszentmihályi </a:t>
            </a:r>
            <a:r>
              <a:rPr lang="hu-HU" sz="2800" dirty="0"/>
              <a:t>flow-nak, azaz áramlatnak nevezte azokat a tökéletes pillanatokat, amelyeket az </a:t>
            </a:r>
            <a:r>
              <a:rPr lang="hu-HU" sz="2800" dirty="0">
                <a:solidFill>
                  <a:schemeClr val="accent2"/>
                </a:solidFill>
              </a:rPr>
              <a:t>öröm, a </a:t>
            </a:r>
            <a:r>
              <a:rPr lang="hu-HU" sz="2800" dirty="0" smtClean="0">
                <a:solidFill>
                  <a:schemeClr val="accent2"/>
                </a:solidFill>
              </a:rPr>
              <a:t>kreativitás </a:t>
            </a:r>
            <a:r>
              <a:rPr lang="hu-HU" sz="2800" dirty="0" smtClean="0">
                <a:solidFill>
                  <a:srgbClr val="FF0000"/>
                </a:solidFill>
              </a:rPr>
              <a:t>és </a:t>
            </a:r>
            <a:r>
              <a:rPr lang="hu-HU" sz="2800" dirty="0">
                <a:solidFill>
                  <a:srgbClr val="FF0000"/>
                </a:solidFill>
              </a:rPr>
              <a:t>az </a:t>
            </a:r>
            <a:r>
              <a:rPr lang="hu-HU" sz="2800" dirty="0">
                <a:solidFill>
                  <a:schemeClr val="accent2"/>
                </a:solidFill>
              </a:rPr>
              <a:t>élet teljes felvállalása </a:t>
            </a:r>
            <a:r>
              <a:rPr lang="hu-HU" sz="2800" dirty="0"/>
              <a:t>jellemez</a:t>
            </a:r>
            <a:r>
              <a:rPr lang="hu-HU" sz="2800" dirty="0" smtClean="0"/>
              <a:t>.</a:t>
            </a:r>
          </a:p>
          <a:p>
            <a:pPr marL="0" indent="0">
              <a:buNone/>
            </a:pPr>
            <a:r>
              <a:rPr lang="hu-HU" sz="2800" dirty="0" smtClean="0"/>
              <a:t>- A </a:t>
            </a:r>
            <a:r>
              <a:rPr lang="hu-HU" sz="2800" dirty="0"/>
              <a:t>flow egy spontán, erőfeszítés nélküli </a:t>
            </a:r>
            <a:r>
              <a:rPr lang="hu-HU" sz="2800" dirty="0" smtClean="0"/>
              <a:t>mozgás.</a:t>
            </a:r>
          </a:p>
          <a:p>
            <a:pPr marL="0" indent="0">
              <a:buNone/>
            </a:pPr>
            <a:r>
              <a:rPr lang="hu-HU" sz="2800" dirty="0" smtClean="0"/>
              <a:t>- Nem passzív állapotunkban ér el bennünket!</a:t>
            </a:r>
            <a:endParaRPr lang="hu-HU" sz="2800" dirty="0"/>
          </a:p>
        </p:txBody>
      </p:sp>
    </p:spTree>
    <p:extLst>
      <p:ext uri="{BB962C8B-B14F-4D97-AF65-F5344CB8AC3E}">
        <p14:creationId xmlns:p14="http://schemas.microsoft.com/office/powerpoint/2010/main" val="1952462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
            </a:r>
            <a:br>
              <a:rPr lang="hu-HU" dirty="0" smtClean="0"/>
            </a:br>
            <a:r>
              <a:rPr lang="hu-HU" dirty="0" smtClean="0">
                <a:solidFill>
                  <a:schemeClr val="accent2"/>
                </a:solidFill>
              </a:rPr>
              <a:t>„</a:t>
            </a:r>
            <a:r>
              <a:rPr lang="hu-HU" dirty="0">
                <a:solidFill>
                  <a:schemeClr val="accent2"/>
                </a:solidFill>
              </a:rPr>
              <a:t>T</a:t>
            </a:r>
            <a:r>
              <a:rPr lang="hu-HU" dirty="0" smtClean="0">
                <a:solidFill>
                  <a:schemeClr val="accent2"/>
                </a:solidFill>
              </a:rPr>
              <a:t>ökéletes </a:t>
            </a:r>
            <a:r>
              <a:rPr lang="hu-HU" dirty="0">
                <a:solidFill>
                  <a:schemeClr val="accent2"/>
                </a:solidFill>
              </a:rPr>
              <a:t>élmény</a:t>
            </a:r>
            <a:r>
              <a:rPr lang="hu-HU" dirty="0" smtClean="0">
                <a:solidFill>
                  <a:schemeClr val="accent2"/>
                </a:solidFill>
              </a:rPr>
              <a:t>”</a:t>
            </a:r>
            <a:r>
              <a:rPr lang="hu-HU" dirty="0">
                <a:solidFill>
                  <a:schemeClr val="accent2"/>
                </a:solidFill>
              </a:rPr>
              <a:t/>
            </a:r>
            <a:br>
              <a:rPr lang="hu-HU" dirty="0">
                <a:solidFill>
                  <a:schemeClr val="accent2"/>
                </a:solidFill>
              </a:rPr>
            </a:b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dirty="0" smtClean="0"/>
              <a:t>- A </a:t>
            </a:r>
            <a:r>
              <a:rPr lang="hu-HU" dirty="0"/>
              <a:t>boldogság nem egyenlő az anyagi javakkal, </a:t>
            </a:r>
            <a:r>
              <a:rPr lang="hu-HU" dirty="0" smtClean="0"/>
              <a:t>nem </a:t>
            </a:r>
            <a:r>
              <a:rPr lang="hu-HU" dirty="0"/>
              <a:t>szerezhető meg hatalommal. </a:t>
            </a:r>
            <a:r>
              <a:rPr lang="hu-HU" dirty="0" smtClean="0"/>
              <a:t>- Nem </a:t>
            </a:r>
            <a:r>
              <a:rPr lang="hu-HU" dirty="0"/>
              <a:t>külső eseményektől függ. </a:t>
            </a:r>
            <a:endParaRPr lang="hu-HU" dirty="0" smtClean="0"/>
          </a:p>
          <a:p>
            <a:pPr marL="0" indent="0">
              <a:buNone/>
            </a:pPr>
            <a:r>
              <a:rPr lang="hu-HU" dirty="0" smtClean="0"/>
              <a:t>- Akik </a:t>
            </a:r>
            <a:r>
              <a:rPr lang="hu-HU" dirty="0"/>
              <a:t>megtanulják, hogyan kell irányítás alatt tartani belső élményeiket, képesek arra, hogy életük minőségét meghatározzák. </a:t>
            </a:r>
            <a:endParaRPr lang="hu-HU" dirty="0" smtClean="0"/>
          </a:p>
          <a:p>
            <a:pPr marL="0" indent="0">
              <a:buNone/>
            </a:pPr>
            <a:r>
              <a:rPr lang="hu-HU" dirty="0" smtClean="0"/>
              <a:t>- Ilyenkor </a:t>
            </a:r>
            <a:r>
              <a:rPr lang="hu-HU" dirty="0"/>
              <a:t>átszellemülünk, gyönyörűséget érzünk, ami meghatározó lesz majd életünkben. </a:t>
            </a:r>
          </a:p>
        </p:txBody>
      </p:sp>
    </p:spTree>
    <p:extLst>
      <p:ext uri="{BB962C8B-B14F-4D97-AF65-F5344CB8AC3E}">
        <p14:creationId xmlns:p14="http://schemas.microsoft.com/office/powerpoint/2010/main" val="3553092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Flow 9 összetevője</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sz="2400" dirty="0" smtClean="0"/>
              <a:t>1.</a:t>
            </a:r>
            <a:r>
              <a:rPr lang="hu-HU" sz="2000" dirty="0" smtClean="0"/>
              <a:t> </a:t>
            </a:r>
            <a:r>
              <a:rPr lang="hu-HU" sz="2400" dirty="0" smtClean="0">
                <a:solidFill>
                  <a:schemeClr val="accent2"/>
                </a:solidFill>
              </a:rPr>
              <a:t>A </a:t>
            </a:r>
            <a:r>
              <a:rPr lang="hu-HU" sz="2400" dirty="0">
                <a:solidFill>
                  <a:schemeClr val="accent2"/>
                </a:solidFill>
              </a:rPr>
              <a:t>cselekvés és a tudat összeolvadása</a:t>
            </a:r>
            <a:r>
              <a:rPr lang="hu-HU" sz="2400" dirty="0"/>
              <a:t>: A flow állapotában semmilyen erőfeszítés nem kell ahhoz, hogy eggyé váljunk a mozdulatainkkal</a:t>
            </a:r>
            <a:r>
              <a:rPr lang="hu-HU" sz="2400" dirty="0" smtClean="0"/>
              <a:t>.</a:t>
            </a:r>
            <a:endParaRPr lang="hu-HU" sz="2400" dirty="0"/>
          </a:p>
          <a:p>
            <a:pPr marL="0" indent="0">
              <a:buNone/>
            </a:pPr>
            <a:r>
              <a:rPr lang="hu-HU" sz="2400" dirty="0"/>
              <a:t>2. </a:t>
            </a:r>
            <a:r>
              <a:rPr lang="hu-HU" sz="2400" dirty="0">
                <a:solidFill>
                  <a:schemeClr val="accent2"/>
                </a:solidFill>
              </a:rPr>
              <a:t>A világos </a:t>
            </a:r>
            <a:r>
              <a:rPr lang="hu-HU" sz="2400" dirty="0" smtClean="0">
                <a:solidFill>
                  <a:schemeClr val="accent2"/>
                </a:solidFill>
              </a:rPr>
              <a:t>célok</a:t>
            </a:r>
            <a:r>
              <a:rPr lang="hu-HU" sz="2400" dirty="0" smtClean="0"/>
              <a:t>: tudjuk</a:t>
            </a:r>
            <a:r>
              <a:rPr lang="hu-HU" sz="2400" dirty="0"/>
              <a:t>, hogy mit kell tennünk</a:t>
            </a:r>
            <a:r>
              <a:rPr lang="hu-HU" sz="2400" dirty="0" smtClean="0"/>
              <a:t>.</a:t>
            </a:r>
            <a:endParaRPr lang="hu-HU" sz="2400" dirty="0"/>
          </a:p>
          <a:p>
            <a:pPr marL="0" indent="0">
              <a:buNone/>
            </a:pPr>
            <a:r>
              <a:rPr lang="hu-HU" sz="2400" dirty="0"/>
              <a:t>3. </a:t>
            </a:r>
            <a:r>
              <a:rPr lang="hu-HU" sz="2400" dirty="0">
                <a:solidFill>
                  <a:schemeClr val="accent2"/>
                </a:solidFill>
              </a:rPr>
              <a:t>Az egyértelmű visszajelzések</a:t>
            </a:r>
            <a:r>
              <a:rPr lang="hu-HU" sz="2400" dirty="0"/>
              <a:t>: a visszajelzés adja az ember számára a saját teljesítményéről való tudást </a:t>
            </a:r>
            <a:endParaRPr lang="hu-HU" sz="2400" dirty="0" smtClean="0"/>
          </a:p>
          <a:p>
            <a:pPr marL="0" indent="0">
              <a:buNone/>
            </a:pPr>
            <a:r>
              <a:rPr lang="hu-HU" sz="2400" dirty="0" smtClean="0"/>
              <a:t>4</a:t>
            </a:r>
            <a:r>
              <a:rPr lang="hu-HU" sz="2400" dirty="0"/>
              <a:t>. </a:t>
            </a:r>
            <a:r>
              <a:rPr lang="hu-HU" sz="2400" dirty="0">
                <a:solidFill>
                  <a:schemeClr val="accent2"/>
                </a:solidFill>
              </a:rPr>
              <a:t>A pillanatnyi feladatra való koncentráció</a:t>
            </a:r>
            <a:r>
              <a:rPr lang="hu-HU" sz="2400" dirty="0"/>
              <a:t>: a flow állapotában tökéletesen </a:t>
            </a:r>
            <a:r>
              <a:rPr lang="hu-HU" sz="2400" dirty="0" smtClean="0"/>
              <a:t>összpontosít </a:t>
            </a:r>
            <a:r>
              <a:rPr lang="hu-HU" sz="2400" dirty="0"/>
              <a:t>az ember. </a:t>
            </a:r>
          </a:p>
          <a:p>
            <a:pPr marL="0" indent="0">
              <a:buNone/>
            </a:pPr>
            <a:r>
              <a:rPr lang="hu-HU" sz="2400" dirty="0"/>
              <a:t>5. </a:t>
            </a:r>
            <a:r>
              <a:rPr lang="hu-HU" sz="2400" dirty="0">
                <a:solidFill>
                  <a:schemeClr val="accent2"/>
                </a:solidFill>
              </a:rPr>
              <a:t>A kontroll érzése</a:t>
            </a:r>
            <a:r>
              <a:rPr lang="hu-HU" sz="2400" dirty="0"/>
              <a:t>: </a:t>
            </a:r>
            <a:r>
              <a:rPr lang="hu-HU" sz="2400" dirty="0" smtClean="0"/>
              <a:t>az </a:t>
            </a:r>
            <a:r>
              <a:rPr lang="hu-HU" sz="2400" dirty="0"/>
              <a:t>ember rendelkezik a pillanatnyi feladat </a:t>
            </a:r>
            <a:r>
              <a:rPr lang="hu-HU" sz="2400" dirty="0" smtClean="0"/>
              <a:t>megoldásához szükséges </a:t>
            </a:r>
            <a:r>
              <a:rPr lang="hu-HU" sz="2400" dirty="0"/>
              <a:t>készségekkel.</a:t>
            </a:r>
          </a:p>
          <a:p>
            <a:endParaRPr lang="hu-HU" dirty="0"/>
          </a:p>
        </p:txBody>
      </p:sp>
    </p:spTree>
    <p:extLst>
      <p:ext uri="{BB962C8B-B14F-4D97-AF65-F5344CB8AC3E}">
        <p14:creationId xmlns:p14="http://schemas.microsoft.com/office/powerpoint/2010/main" val="4294251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solidFill>
                  <a:schemeClr val="accent2"/>
                </a:solidFill>
              </a:rPr>
              <a:t>Flow 9 összetevője</a:t>
            </a:r>
          </a:p>
        </p:txBody>
      </p:sp>
      <p:sp>
        <p:nvSpPr>
          <p:cNvPr id="3" name="Tartalom helye 2"/>
          <p:cNvSpPr>
            <a:spLocks noGrp="1"/>
          </p:cNvSpPr>
          <p:nvPr>
            <p:ph idx="1"/>
          </p:nvPr>
        </p:nvSpPr>
        <p:spPr/>
        <p:txBody>
          <a:bodyPr/>
          <a:lstStyle/>
          <a:p>
            <a:pPr marL="0" indent="0">
              <a:buNone/>
            </a:pPr>
            <a:r>
              <a:rPr lang="hu-HU" sz="2400" dirty="0"/>
              <a:t>6. </a:t>
            </a:r>
            <a:r>
              <a:rPr lang="hu-HU" sz="2400" dirty="0">
                <a:solidFill>
                  <a:schemeClr val="accent2"/>
                </a:solidFill>
              </a:rPr>
              <a:t>Az önmagunkkal kapcsolatos tudatosság elhalványulása</a:t>
            </a:r>
            <a:r>
              <a:rPr lang="hu-HU" sz="2400" dirty="0"/>
              <a:t>: a flow-ban az ember megszűnik aggódni önmaga miatt. </a:t>
            </a:r>
          </a:p>
          <a:p>
            <a:pPr marL="0" indent="0">
              <a:buNone/>
            </a:pPr>
            <a:r>
              <a:rPr lang="hu-HU" sz="2400" dirty="0"/>
              <a:t>7. </a:t>
            </a:r>
            <a:r>
              <a:rPr lang="hu-HU" sz="2400" dirty="0">
                <a:solidFill>
                  <a:schemeClr val="accent2"/>
                </a:solidFill>
              </a:rPr>
              <a:t>Az időélmény átalakulása</a:t>
            </a:r>
            <a:r>
              <a:rPr lang="hu-HU" sz="2400" dirty="0"/>
              <a:t>: a flow-ban felszabadulunk az idő nyomása alól. </a:t>
            </a:r>
          </a:p>
          <a:p>
            <a:pPr marL="0" indent="0">
              <a:buNone/>
            </a:pPr>
            <a:r>
              <a:rPr lang="hu-HU" sz="2400" dirty="0"/>
              <a:t>8. </a:t>
            </a:r>
            <a:r>
              <a:rPr lang="hu-HU" sz="2400" dirty="0">
                <a:solidFill>
                  <a:schemeClr val="accent2"/>
                </a:solidFill>
              </a:rPr>
              <a:t>Az </a:t>
            </a:r>
            <a:r>
              <a:rPr lang="hu-HU" sz="2400" dirty="0" err="1">
                <a:solidFill>
                  <a:schemeClr val="accent2"/>
                </a:solidFill>
              </a:rPr>
              <a:t>autotelikus</a:t>
            </a:r>
            <a:r>
              <a:rPr lang="hu-HU" sz="2400" dirty="0">
                <a:solidFill>
                  <a:schemeClr val="accent2"/>
                </a:solidFill>
              </a:rPr>
              <a:t> élmények</a:t>
            </a:r>
            <a:r>
              <a:rPr lang="hu-HU" sz="2400" dirty="0"/>
              <a:t>: azok az élmények, amelyek önmagukban is </a:t>
            </a:r>
            <a:r>
              <a:rPr lang="hu-HU" sz="2400" dirty="0" smtClean="0"/>
              <a:t>jutalomértékűek</a:t>
            </a:r>
            <a:endParaRPr lang="hu-HU" sz="2400" dirty="0"/>
          </a:p>
          <a:p>
            <a:pPr marL="0" indent="0">
              <a:buNone/>
            </a:pPr>
            <a:r>
              <a:rPr lang="hu-HU" sz="2400" dirty="0"/>
              <a:t>9. </a:t>
            </a:r>
            <a:r>
              <a:rPr lang="hu-HU" sz="2400" dirty="0">
                <a:solidFill>
                  <a:schemeClr val="accent2"/>
                </a:solidFill>
              </a:rPr>
              <a:t>A kihívás-készség </a:t>
            </a:r>
            <a:r>
              <a:rPr lang="hu-HU" sz="2400" dirty="0" smtClean="0">
                <a:solidFill>
                  <a:schemeClr val="accent2"/>
                </a:solidFill>
              </a:rPr>
              <a:t>egyensúly</a:t>
            </a:r>
            <a:endParaRPr lang="hu-HU" sz="2400" dirty="0">
              <a:solidFill>
                <a:schemeClr val="accent2"/>
              </a:solidFill>
            </a:endParaRPr>
          </a:p>
        </p:txBody>
      </p:sp>
    </p:spTree>
    <p:extLst>
      <p:ext uri="{BB962C8B-B14F-4D97-AF65-F5344CB8AC3E}">
        <p14:creationId xmlns:p14="http://schemas.microsoft.com/office/powerpoint/2010/main" val="3470317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Flow = motor</a:t>
            </a:r>
            <a:endParaRPr lang="hu-HU" dirty="0">
              <a:solidFill>
                <a:schemeClr val="accent2"/>
              </a:solidFill>
            </a:endParaRPr>
          </a:p>
        </p:txBody>
      </p:sp>
      <p:sp>
        <p:nvSpPr>
          <p:cNvPr id="3" name="Tartalom helye 2"/>
          <p:cNvSpPr>
            <a:spLocks noGrp="1"/>
          </p:cNvSpPr>
          <p:nvPr>
            <p:ph idx="1"/>
          </p:nvPr>
        </p:nvSpPr>
        <p:spPr/>
        <p:txBody>
          <a:bodyPr/>
          <a:lstStyle/>
          <a:p>
            <a:r>
              <a:rPr lang="hu-HU" dirty="0" smtClean="0"/>
              <a:t>A flow a komplexitás evolúciójának motorja, hiszen arra ösztönöz, hogy saját határainkat meghaladva fejlődjünk. </a:t>
            </a:r>
          </a:p>
          <a:p>
            <a:r>
              <a:rPr lang="hu-HU" dirty="0" smtClean="0"/>
              <a:t>De nem adja meg az etikai irányt. </a:t>
            </a:r>
          </a:p>
          <a:p>
            <a:r>
              <a:rPr lang="hu-HU" dirty="0" smtClean="0"/>
              <a:t>Feladatunk tehát abban áll, hogy megtanuljuk a saját életünket olyan módon élvezni, hogy azzal ne csökkentsük mások esélyeit a saját életük élvezetében. </a:t>
            </a:r>
            <a:endParaRPr lang="hu-HU" dirty="0"/>
          </a:p>
        </p:txBody>
      </p:sp>
    </p:spTree>
    <p:extLst>
      <p:ext uri="{BB962C8B-B14F-4D97-AF65-F5344CB8AC3E}">
        <p14:creationId xmlns:p14="http://schemas.microsoft.com/office/powerpoint/2010/main" val="29275398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dirty="0" smtClean="0">
                <a:solidFill>
                  <a:schemeClr val="accent2"/>
                </a:solidFill>
              </a:rPr>
              <a:t>Csíkszentmihályi  elégedetlenség koncepciója</a:t>
            </a:r>
            <a:endParaRPr lang="hu-HU" sz="4000" dirty="0">
              <a:solidFill>
                <a:schemeClr val="accent2"/>
              </a:solidFill>
            </a:endParaRPr>
          </a:p>
        </p:txBody>
      </p:sp>
      <p:sp>
        <p:nvSpPr>
          <p:cNvPr id="3" name="Tartalom helye 2"/>
          <p:cNvSpPr>
            <a:spLocks noGrp="1"/>
          </p:cNvSpPr>
          <p:nvPr>
            <p:ph idx="1"/>
          </p:nvPr>
        </p:nvSpPr>
        <p:spPr/>
        <p:txBody>
          <a:bodyPr/>
          <a:lstStyle/>
          <a:p>
            <a:r>
              <a:rPr lang="hu-HU" dirty="0" smtClean="0"/>
              <a:t>Az egyre növekvő elvárások </a:t>
            </a:r>
            <a:r>
              <a:rPr lang="hu-HU" dirty="0" err="1" smtClean="0"/>
              <a:t>paradoxona</a:t>
            </a:r>
            <a:r>
              <a:rPr lang="hu-HU" dirty="0" smtClean="0"/>
              <a:t> azt sugallja, hogy az élet minőségének javítása megoldhatatlan feladat. </a:t>
            </a:r>
          </a:p>
          <a:p>
            <a:r>
              <a:rPr lang="hu-HU" dirty="0" smtClean="0"/>
              <a:t>Objektív – szubjektív életminőség viszonya:</a:t>
            </a:r>
          </a:p>
          <a:p>
            <a:pPr marL="0" indent="0">
              <a:buNone/>
            </a:pPr>
            <a:r>
              <a:rPr lang="hu-HU" dirty="0" smtClean="0">
                <a:solidFill>
                  <a:schemeClr val="accent2"/>
                </a:solidFill>
              </a:rPr>
              <a:t>AMIKOR VALAKI ANNYIRA CSAK ARRA ÖSSZPONTOSÍT, AMIT EL AKAR ÉRNI, HOGY ELFELEJTI ÖRÖMÉT LELNI A JELENBEN</a:t>
            </a:r>
            <a:endParaRPr lang="hu-HU" dirty="0">
              <a:solidFill>
                <a:schemeClr val="accent2"/>
              </a:solidFill>
            </a:endParaRPr>
          </a:p>
        </p:txBody>
      </p:sp>
    </p:spTree>
    <p:extLst>
      <p:ext uri="{BB962C8B-B14F-4D97-AF65-F5344CB8AC3E}">
        <p14:creationId xmlns:p14="http://schemas.microsoft.com/office/powerpoint/2010/main" val="3885598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Előadásvázlat</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endParaRPr lang="hu-HU" dirty="0" smtClean="0">
              <a:solidFill>
                <a:schemeClr val="tx1"/>
              </a:solidFill>
            </a:endParaRPr>
          </a:p>
          <a:p>
            <a:r>
              <a:rPr lang="hu-HU" sz="4000" dirty="0" smtClean="0">
                <a:solidFill>
                  <a:srgbClr val="FF0000"/>
                </a:solidFill>
              </a:rPr>
              <a:t>A megváltozott pedagógus szerep</a:t>
            </a:r>
          </a:p>
          <a:p>
            <a:r>
              <a:rPr lang="hu-HU" sz="4000" dirty="0" smtClean="0">
                <a:solidFill>
                  <a:srgbClr val="FF0000"/>
                </a:solidFill>
              </a:rPr>
              <a:t>Reflektív gondolkodás</a:t>
            </a:r>
          </a:p>
          <a:p>
            <a:r>
              <a:rPr lang="hu-HU" sz="4000" dirty="0" smtClean="0">
                <a:solidFill>
                  <a:srgbClr val="FF0000"/>
                </a:solidFill>
              </a:rPr>
              <a:t>Az optimális élmény pedagógiája</a:t>
            </a:r>
          </a:p>
          <a:p>
            <a:r>
              <a:rPr lang="hu-HU" sz="4000" dirty="0" smtClean="0">
                <a:solidFill>
                  <a:srgbClr val="FF0000"/>
                </a:solidFill>
              </a:rPr>
              <a:t>Humor a pedagógiában</a:t>
            </a:r>
          </a:p>
          <a:p>
            <a:endParaRPr lang="hu-HU" dirty="0">
              <a:solidFill>
                <a:srgbClr val="FF0000"/>
              </a:solidFill>
            </a:endParaRPr>
          </a:p>
        </p:txBody>
      </p:sp>
    </p:spTree>
    <p:extLst>
      <p:ext uri="{BB962C8B-B14F-4D97-AF65-F5344CB8AC3E}">
        <p14:creationId xmlns:p14="http://schemas.microsoft.com/office/powerpoint/2010/main" val="2551813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pl-PL" dirty="0">
                <a:solidFill>
                  <a:srgbClr val="7030A0"/>
                </a:solidFill>
              </a:rPr>
              <a:t>Mi tesz tönkre? Mi visz előre? </a:t>
            </a:r>
            <a:endParaRPr lang="hu-HU" dirty="0">
              <a:solidFill>
                <a:srgbClr val="7030A0"/>
              </a:solidFill>
            </a:endParaRPr>
          </a:p>
        </p:txBody>
      </p:sp>
      <p:graphicFrame>
        <p:nvGraphicFramePr>
          <p:cNvPr id="4" name="Tartalom helye 3"/>
          <p:cNvGraphicFramePr>
            <a:graphicFrameLocks noGrp="1"/>
          </p:cNvGraphicFramePr>
          <p:nvPr>
            <p:ph idx="1"/>
            <p:extLst>
              <p:ext uri="{D42A27DB-BD31-4B8C-83A1-F6EECF244321}">
                <p14:modId xmlns:p14="http://schemas.microsoft.com/office/powerpoint/2010/main" val="3233127997"/>
              </p:ext>
            </p:extLst>
          </p:nvPr>
        </p:nvGraphicFramePr>
        <p:xfrm>
          <a:off x="457200" y="1600200"/>
          <a:ext cx="8229600" cy="4206240"/>
        </p:xfrm>
        <a:graphic>
          <a:graphicData uri="http://schemas.openxmlformats.org/drawingml/2006/table">
            <a:tbl>
              <a:tblPr firstRow="1" bandRow="1">
                <a:tableStyleId>{5C22544A-7EE6-4342-B048-85BDC9FD1C3A}</a:tableStyleId>
              </a:tblPr>
              <a:tblGrid>
                <a:gridCol w="4114800"/>
                <a:gridCol w="4114800"/>
              </a:tblGrid>
              <a:tr h="370840">
                <a:tc>
                  <a:txBody>
                    <a:bodyPr/>
                    <a:lstStyle/>
                    <a:p>
                      <a:endParaRPr lang="hu-HU" sz="2400" b="1" dirty="0" smtClean="0">
                        <a:solidFill>
                          <a:srgbClr val="FF0000"/>
                        </a:solidFill>
                      </a:endParaRPr>
                    </a:p>
                    <a:p>
                      <a:r>
                        <a:rPr lang="hu-HU" sz="2400" b="1" dirty="0" smtClean="0">
                          <a:solidFill>
                            <a:srgbClr val="FF0000"/>
                          </a:solidFill>
                        </a:rPr>
                        <a:t>SÜRGŐS </a:t>
                      </a:r>
                    </a:p>
                    <a:p>
                      <a:r>
                        <a:rPr lang="hu-HU" sz="2400" b="1" dirty="0" smtClean="0">
                          <a:solidFill>
                            <a:srgbClr val="FF0000"/>
                          </a:solidFill>
                        </a:rPr>
                        <a:t>ÉS </a:t>
                      </a:r>
                    </a:p>
                    <a:p>
                      <a:r>
                        <a:rPr lang="hu-HU" sz="2400" b="1" dirty="0" smtClean="0">
                          <a:solidFill>
                            <a:srgbClr val="FF0000"/>
                          </a:solidFill>
                        </a:rPr>
                        <a:t>FONTOS</a:t>
                      </a:r>
                    </a:p>
                    <a:p>
                      <a:endParaRPr lang="hu-HU" sz="2400" b="1" dirty="0" smtClean="0">
                        <a:solidFill>
                          <a:srgbClr val="FF0000"/>
                        </a:solidFill>
                      </a:endParaRPr>
                    </a:p>
                    <a:p>
                      <a:endParaRPr lang="hu-HU" sz="2400" b="1" dirty="0">
                        <a:solidFill>
                          <a:srgbClr val="FF0000"/>
                        </a:solidFill>
                      </a:endParaRPr>
                    </a:p>
                  </a:txBody>
                  <a:tcPr/>
                </a:tc>
                <a:tc>
                  <a:txBody>
                    <a:bodyPr/>
                    <a:lstStyle/>
                    <a:p>
                      <a:endParaRPr lang="hu-HU" sz="2400" dirty="0" smtClean="0">
                        <a:solidFill>
                          <a:schemeClr val="accent2"/>
                        </a:solidFill>
                      </a:endParaRPr>
                    </a:p>
                    <a:p>
                      <a:r>
                        <a:rPr lang="hu-HU" sz="2400" dirty="0" smtClean="0">
                          <a:solidFill>
                            <a:schemeClr val="accent2"/>
                          </a:solidFill>
                        </a:rPr>
                        <a:t>NEM SÜRGŐS </a:t>
                      </a:r>
                    </a:p>
                    <a:p>
                      <a:r>
                        <a:rPr lang="hu-HU" sz="2400" dirty="0" smtClean="0">
                          <a:solidFill>
                            <a:schemeClr val="accent2"/>
                          </a:solidFill>
                        </a:rPr>
                        <a:t>ÉS </a:t>
                      </a:r>
                    </a:p>
                    <a:p>
                      <a:r>
                        <a:rPr lang="hu-HU" sz="2400" dirty="0" smtClean="0">
                          <a:solidFill>
                            <a:schemeClr val="accent2"/>
                          </a:solidFill>
                        </a:rPr>
                        <a:t>FONTOS </a:t>
                      </a:r>
                      <a:r>
                        <a:rPr lang="hu-HU" sz="2400" dirty="0" smtClean="0">
                          <a:solidFill>
                            <a:srgbClr val="002060"/>
                          </a:solidFill>
                        </a:rPr>
                        <a:t>(FLOW)</a:t>
                      </a:r>
                    </a:p>
                    <a:p>
                      <a:endParaRPr lang="hu-HU" sz="2400" b="1" dirty="0">
                        <a:solidFill>
                          <a:srgbClr val="FF0000"/>
                        </a:solidFill>
                      </a:endParaRPr>
                    </a:p>
                  </a:txBody>
                  <a:tcPr/>
                </a:tc>
              </a:tr>
              <a:tr h="370840">
                <a:tc>
                  <a:txBody>
                    <a:bodyPr/>
                    <a:lstStyle/>
                    <a:p>
                      <a:endParaRPr lang="hu-HU" sz="2400" b="1" dirty="0" smtClean="0">
                        <a:solidFill>
                          <a:srgbClr val="FF0000"/>
                        </a:solidFill>
                      </a:endParaRPr>
                    </a:p>
                    <a:p>
                      <a:r>
                        <a:rPr lang="hu-HU" sz="2400" b="1" dirty="0" smtClean="0">
                          <a:solidFill>
                            <a:srgbClr val="FF0000"/>
                          </a:solidFill>
                        </a:rPr>
                        <a:t>SÜRGŐS </a:t>
                      </a:r>
                    </a:p>
                    <a:p>
                      <a:r>
                        <a:rPr lang="hu-HU" sz="2400" b="1" dirty="0" smtClean="0">
                          <a:solidFill>
                            <a:srgbClr val="FF0000"/>
                          </a:solidFill>
                        </a:rPr>
                        <a:t>ÉS </a:t>
                      </a:r>
                    </a:p>
                    <a:p>
                      <a:r>
                        <a:rPr lang="hu-HU" sz="2400" b="1" dirty="0" smtClean="0">
                          <a:solidFill>
                            <a:srgbClr val="FF0000"/>
                          </a:solidFill>
                        </a:rPr>
                        <a:t>NEM FONTOS</a:t>
                      </a:r>
                      <a:endParaRPr lang="hu-HU" sz="2400" b="1" dirty="0">
                        <a:solidFill>
                          <a:srgbClr val="FF0000"/>
                        </a:solidFill>
                      </a:endParaRPr>
                    </a:p>
                  </a:txBody>
                  <a:tcPr/>
                </a:tc>
                <a:tc>
                  <a:txBody>
                    <a:bodyPr/>
                    <a:lstStyle/>
                    <a:p>
                      <a:endParaRPr lang="hu-HU" sz="2400" b="1" dirty="0" smtClean="0">
                        <a:solidFill>
                          <a:srgbClr val="FF0000"/>
                        </a:solidFill>
                      </a:endParaRPr>
                    </a:p>
                    <a:p>
                      <a:r>
                        <a:rPr lang="hu-HU" sz="2400" b="1" dirty="0" smtClean="0">
                          <a:solidFill>
                            <a:srgbClr val="FF0000"/>
                          </a:solidFill>
                        </a:rPr>
                        <a:t>NEM SÜRGŐS </a:t>
                      </a:r>
                    </a:p>
                    <a:p>
                      <a:r>
                        <a:rPr lang="hu-HU" sz="2400" b="1" dirty="0" smtClean="0">
                          <a:solidFill>
                            <a:srgbClr val="FF0000"/>
                          </a:solidFill>
                        </a:rPr>
                        <a:t>ÉS </a:t>
                      </a:r>
                    </a:p>
                    <a:p>
                      <a:r>
                        <a:rPr lang="hu-HU" sz="2400" b="1" dirty="0" smtClean="0">
                          <a:solidFill>
                            <a:srgbClr val="FF0000"/>
                          </a:solidFill>
                        </a:rPr>
                        <a:t>NEM FONTOS</a:t>
                      </a:r>
                      <a:endParaRPr lang="hu-HU" sz="2400" b="1" dirty="0" smtClean="0">
                        <a:solidFill>
                          <a:srgbClr val="002060"/>
                        </a:solidFill>
                      </a:endParaRPr>
                    </a:p>
                    <a:p>
                      <a:endParaRPr lang="hu-HU" sz="2400" b="1" dirty="0">
                        <a:solidFill>
                          <a:srgbClr val="FF0000"/>
                        </a:solidFill>
                      </a:endParaRPr>
                    </a:p>
                  </a:txBody>
                  <a:tcPr/>
                </a:tc>
              </a:tr>
            </a:tbl>
          </a:graphicData>
        </a:graphic>
      </p:graphicFrame>
    </p:spTree>
    <p:extLst>
      <p:ext uri="{BB962C8B-B14F-4D97-AF65-F5344CB8AC3E}">
        <p14:creationId xmlns:p14="http://schemas.microsoft.com/office/powerpoint/2010/main" val="1185061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eaLnBrk="1" fontAlgn="auto" hangingPunct="1">
              <a:spcAft>
                <a:spcPts val="0"/>
              </a:spcAft>
              <a:defRPr/>
            </a:pPr>
            <a:r>
              <a:rPr lang="hu-HU" dirty="0" smtClean="0">
                <a:solidFill>
                  <a:schemeClr val="accent2"/>
                </a:solidFill>
              </a:rPr>
              <a:t>Példa: hét kritikus faktor a boldog gyermekkor érdekében</a:t>
            </a:r>
            <a:endParaRPr lang="hu-HU" dirty="0">
              <a:solidFill>
                <a:schemeClr val="accent2"/>
              </a:solidFill>
            </a:endParaRPr>
          </a:p>
        </p:txBody>
      </p:sp>
      <p:sp>
        <p:nvSpPr>
          <p:cNvPr id="3" name="Tartalom helye 2"/>
          <p:cNvSpPr>
            <a:spLocks noGrp="1"/>
          </p:cNvSpPr>
          <p:nvPr>
            <p:ph idx="1"/>
          </p:nvPr>
        </p:nvSpPr>
        <p:spPr/>
        <p:txBody>
          <a:bodyPr>
            <a:normAutofit lnSpcReduction="10000"/>
          </a:bodyPr>
          <a:lstStyle/>
          <a:p>
            <a:pPr marL="0" indent="0" eaLnBrk="1" fontAlgn="auto" hangingPunct="1">
              <a:spcAft>
                <a:spcPts val="0"/>
              </a:spcAft>
              <a:buClr>
                <a:schemeClr val="accent3"/>
              </a:buClr>
              <a:buFontTx/>
              <a:buNone/>
              <a:defRPr/>
            </a:pPr>
            <a:endParaRPr lang="hu-HU" sz="1100" dirty="0"/>
          </a:p>
          <a:p>
            <a:pPr marL="0" indent="0" eaLnBrk="1" fontAlgn="auto" hangingPunct="1">
              <a:spcAft>
                <a:spcPts val="0"/>
              </a:spcAft>
              <a:buClr>
                <a:schemeClr val="accent3"/>
              </a:buClr>
              <a:buFontTx/>
              <a:buNone/>
              <a:defRPr/>
            </a:pPr>
            <a:r>
              <a:rPr lang="hu-HU" sz="2400" dirty="0" smtClean="0"/>
              <a:t>1. A </a:t>
            </a:r>
            <a:r>
              <a:rPr lang="hu-HU" sz="2400" dirty="0"/>
              <a:t>szerető, kedves, segítő, támogató és gondoskodó </a:t>
            </a:r>
            <a:r>
              <a:rPr lang="hu-HU" sz="2400" dirty="0" smtClean="0"/>
              <a:t>család. </a:t>
            </a:r>
            <a:endParaRPr lang="hu-HU" sz="2400" dirty="0"/>
          </a:p>
          <a:p>
            <a:pPr marL="0" indent="0" eaLnBrk="1" fontAlgn="auto" hangingPunct="1">
              <a:spcAft>
                <a:spcPts val="0"/>
              </a:spcAft>
              <a:buClr>
                <a:schemeClr val="accent3"/>
              </a:buClr>
              <a:buFontTx/>
              <a:buNone/>
              <a:defRPr/>
            </a:pPr>
            <a:r>
              <a:rPr lang="hu-HU" sz="2400" dirty="0" smtClean="0"/>
              <a:t>2. A </a:t>
            </a:r>
            <a:r>
              <a:rPr lang="hu-HU" sz="2400" dirty="0"/>
              <a:t>jó barátok, a </a:t>
            </a:r>
            <a:r>
              <a:rPr lang="hu-HU" sz="2400" dirty="0" smtClean="0"/>
              <a:t>kortárskapcsolatok. </a:t>
            </a:r>
          </a:p>
          <a:p>
            <a:pPr marL="0" indent="0" eaLnBrk="1" fontAlgn="auto" hangingPunct="1">
              <a:spcAft>
                <a:spcPts val="0"/>
              </a:spcAft>
              <a:buClr>
                <a:schemeClr val="accent3"/>
              </a:buClr>
              <a:buFontTx/>
              <a:buNone/>
              <a:defRPr/>
            </a:pPr>
            <a:r>
              <a:rPr lang="hu-HU" sz="2400" dirty="0" smtClean="0"/>
              <a:t>3. A </a:t>
            </a:r>
            <a:r>
              <a:rPr lang="hu-HU" sz="2400" dirty="0"/>
              <a:t>közös játék, az együttműködés, a közös </a:t>
            </a:r>
            <a:r>
              <a:rPr lang="hu-HU" sz="2400" dirty="0" smtClean="0"/>
              <a:t>tevékenységek. </a:t>
            </a:r>
          </a:p>
          <a:p>
            <a:pPr marL="0" indent="0" eaLnBrk="1" fontAlgn="auto" hangingPunct="1">
              <a:spcAft>
                <a:spcPts val="0"/>
              </a:spcAft>
              <a:buClr>
                <a:schemeClr val="accent3"/>
              </a:buClr>
              <a:buFontTx/>
              <a:buNone/>
              <a:defRPr/>
            </a:pPr>
            <a:r>
              <a:rPr lang="hu-HU" sz="2400" dirty="0" smtClean="0"/>
              <a:t>4. A </a:t>
            </a:r>
            <a:r>
              <a:rPr lang="hu-HU" sz="2400" dirty="0"/>
              <a:t>gyermekeknek mintákra és értékekre van szükségük. Nagyon fontos az odafigyelés, a meghallgatás, a szabad véleménynyilvánítás, a döntéshozatalba való </a:t>
            </a:r>
            <a:r>
              <a:rPr lang="hu-HU" sz="2400" dirty="0" smtClean="0"/>
              <a:t>bevonás</a:t>
            </a:r>
            <a:r>
              <a:rPr lang="hu-HU" sz="2400" dirty="0"/>
              <a:t>.</a:t>
            </a:r>
            <a:endParaRPr lang="hu-HU" sz="2400" dirty="0" smtClean="0"/>
          </a:p>
          <a:p>
            <a:pPr marL="0" indent="0" eaLnBrk="1" fontAlgn="auto" hangingPunct="1">
              <a:spcAft>
                <a:spcPts val="0"/>
              </a:spcAft>
              <a:buClr>
                <a:schemeClr val="accent3"/>
              </a:buClr>
              <a:buFontTx/>
              <a:buNone/>
              <a:defRPr/>
            </a:pPr>
            <a:r>
              <a:rPr lang="hu-HU" sz="2400" dirty="0"/>
              <a:t>5. A jó </a:t>
            </a:r>
            <a:r>
              <a:rPr lang="hu-HU" sz="2400" dirty="0" smtClean="0"/>
              <a:t>intézmények. </a:t>
            </a:r>
            <a:endParaRPr lang="hu-HU" sz="2400" dirty="0"/>
          </a:p>
          <a:p>
            <a:pPr marL="0" indent="0" eaLnBrk="1" fontAlgn="auto" hangingPunct="1">
              <a:spcAft>
                <a:spcPts val="0"/>
              </a:spcAft>
              <a:buClr>
                <a:schemeClr val="accent3"/>
              </a:buClr>
              <a:buFontTx/>
              <a:buNone/>
              <a:defRPr/>
            </a:pPr>
            <a:r>
              <a:rPr lang="hu-HU" sz="2400" dirty="0"/>
              <a:t>6. A testi és lelki egészség </a:t>
            </a:r>
            <a:r>
              <a:rPr lang="hu-HU" sz="2400" dirty="0" smtClean="0"/>
              <a:t>megléte.</a:t>
            </a:r>
            <a:endParaRPr lang="hu-HU" sz="2400" dirty="0"/>
          </a:p>
          <a:p>
            <a:pPr marL="0" indent="0" eaLnBrk="1" fontAlgn="auto" hangingPunct="1">
              <a:spcAft>
                <a:spcPts val="0"/>
              </a:spcAft>
              <a:buClr>
                <a:schemeClr val="accent3"/>
              </a:buClr>
              <a:buFontTx/>
              <a:buNone/>
              <a:defRPr/>
            </a:pPr>
            <a:r>
              <a:rPr lang="hu-HU" sz="2400" dirty="0"/>
              <a:t>7. A családok </a:t>
            </a:r>
            <a:r>
              <a:rPr lang="hu-HU" sz="2400" dirty="0" smtClean="0"/>
              <a:t>anyagi helyzete.</a:t>
            </a:r>
            <a:endParaRPr lang="hu-HU" sz="2400" dirty="0"/>
          </a:p>
          <a:p>
            <a:pPr marL="274320" indent="-274320" eaLnBrk="1" fontAlgn="auto" hangingPunct="1">
              <a:spcAft>
                <a:spcPts val="0"/>
              </a:spcAft>
              <a:buClr>
                <a:schemeClr val="accent3"/>
              </a:buClr>
              <a:buFont typeface="Wingdings 2"/>
              <a:buChar char=""/>
              <a:defRPr/>
            </a:pPr>
            <a:endParaRPr lang="hu-HU" sz="2000" dirty="0" smtClean="0">
              <a:solidFill>
                <a:srgbClr val="FFFF00"/>
              </a:solidFill>
            </a:endParaRPr>
          </a:p>
        </p:txBody>
      </p:sp>
      <p:sp>
        <p:nvSpPr>
          <p:cNvPr id="5" name="Élőláb helye 4"/>
          <p:cNvSpPr>
            <a:spLocks noGrp="1"/>
          </p:cNvSpPr>
          <p:nvPr>
            <p:ph type="ftr" sz="quarter" idx="11"/>
          </p:nvPr>
        </p:nvSpPr>
        <p:spPr/>
        <p:txBody>
          <a:bodyPr/>
          <a:lstStyle/>
          <a:p>
            <a:pPr>
              <a:defRPr/>
            </a:pPr>
            <a:endParaRPr lang="en-GB" dirty="0">
              <a:solidFill>
                <a:schemeClr val="tx2">
                  <a:shade val="90000"/>
                </a:schemeClr>
              </a:solidFill>
            </a:endParaRPr>
          </a:p>
        </p:txBody>
      </p:sp>
    </p:spTree>
    <p:extLst>
      <p:ext uri="{BB962C8B-B14F-4D97-AF65-F5344CB8AC3E}">
        <p14:creationId xmlns:p14="http://schemas.microsoft.com/office/powerpoint/2010/main" val="2654834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Sopron, 2013-2015</a:t>
            </a:r>
            <a:endParaRPr lang="hu-HU" dirty="0"/>
          </a:p>
        </p:txBody>
      </p:sp>
      <p:sp>
        <p:nvSpPr>
          <p:cNvPr id="3" name="Tartalom helye 2"/>
          <p:cNvSpPr>
            <a:spLocks noGrp="1"/>
          </p:cNvSpPr>
          <p:nvPr>
            <p:ph idx="1"/>
          </p:nvPr>
        </p:nvSpPr>
        <p:spPr/>
        <p:txBody>
          <a:bodyPr/>
          <a:lstStyle/>
          <a:p>
            <a:pPr marL="0" indent="0" algn="ctr">
              <a:buNone/>
            </a:pPr>
            <a:r>
              <a:rPr lang="hu-HU" i="1" dirty="0" smtClean="0">
                <a:solidFill>
                  <a:schemeClr val="accent2"/>
                </a:solidFill>
                <a:effectLst>
                  <a:outerShdw blurRad="38100" dist="38100" dir="2700000" algn="tl">
                    <a:srgbClr val="000000">
                      <a:alpha val="43137"/>
                    </a:srgbClr>
                  </a:outerShdw>
                </a:effectLst>
              </a:rPr>
              <a:t>Gyermeki világkép kutatás</a:t>
            </a:r>
          </a:p>
          <a:p>
            <a:pPr marL="0" indent="0" algn="ctr">
              <a:buNone/>
            </a:pPr>
            <a:r>
              <a:rPr lang="hu-HU" sz="2800" dirty="0" smtClean="0">
                <a:solidFill>
                  <a:schemeClr val="accent2"/>
                </a:solidFill>
              </a:rPr>
              <a:t>3 kontinens 14 egyeteme</a:t>
            </a:r>
          </a:p>
          <a:p>
            <a:pPr marL="0" indent="0" algn="ctr">
              <a:buNone/>
            </a:pPr>
            <a:r>
              <a:rPr lang="hu-HU" sz="2000" dirty="0" smtClean="0">
                <a:solidFill>
                  <a:schemeClr val="accent2"/>
                </a:solidFill>
              </a:rPr>
              <a:t>A gyermekkultúra </a:t>
            </a:r>
            <a:r>
              <a:rPr lang="hu-HU" sz="2000" dirty="0">
                <a:solidFill>
                  <a:schemeClr val="accent2"/>
                </a:solidFill>
              </a:rPr>
              <a:t>kettős természetének vizsgálata, azaz egyrészt a kulturális környezetet vizsgálata, amelyben a gyermekek élnek, másrészt a gyermekek által újrateremtett, létrehozott kultúra kutatása. </a:t>
            </a:r>
            <a:endParaRPr lang="hu-HU" sz="2000" dirty="0" smtClean="0">
              <a:solidFill>
                <a:schemeClr val="accent2"/>
              </a:solidFill>
            </a:endParaRPr>
          </a:p>
          <a:p>
            <a:pPr marL="457200" indent="-457200" algn="ctr">
              <a:buAutoNum type="arabicPeriod"/>
            </a:pPr>
            <a:r>
              <a:rPr lang="hu-HU" sz="2000" dirty="0" smtClean="0">
                <a:solidFill>
                  <a:schemeClr val="accent2"/>
                </a:solidFill>
              </a:rPr>
              <a:t>vizsgáltuk</a:t>
            </a:r>
            <a:r>
              <a:rPr lang="hu-HU" sz="2000" dirty="0">
                <a:solidFill>
                  <a:schemeClr val="accent2"/>
                </a:solidFill>
              </a:rPr>
              <a:t>, </a:t>
            </a:r>
            <a:r>
              <a:rPr lang="hu-HU" sz="2000" dirty="0" smtClean="0">
                <a:solidFill>
                  <a:schemeClr val="accent2"/>
                </a:solidFill>
              </a:rPr>
              <a:t>feltártuk </a:t>
            </a:r>
            <a:r>
              <a:rPr lang="hu-HU" sz="2000" dirty="0">
                <a:solidFill>
                  <a:schemeClr val="accent2"/>
                </a:solidFill>
              </a:rPr>
              <a:t>és </a:t>
            </a:r>
            <a:r>
              <a:rPr lang="hu-HU" sz="2000" dirty="0" smtClean="0">
                <a:solidFill>
                  <a:schemeClr val="accent2"/>
                </a:solidFill>
              </a:rPr>
              <a:t>elemeztük </a:t>
            </a:r>
            <a:r>
              <a:rPr lang="hu-HU" sz="2000" dirty="0">
                <a:solidFill>
                  <a:schemeClr val="accent2"/>
                </a:solidFill>
              </a:rPr>
              <a:t>a 3-7 éves gyermekeknek szánt kultúra közvetítőit és az általuk kirajzolódó világképet. </a:t>
            </a:r>
            <a:endParaRPr lang="hu-HU" sz="2000" dirty="0" smtClean="0">
              <a:solidFill>
                <a:schemeClr val="accent2"/>
              </a:solidFill>
            </a:endParaRPr>
          </a:p>
          <a:p>
            <a:pPr marL="457200" indent="-457200" algn="ctr">
              <a:buAutoNum type="arabicPeriod"/>
            </a:pPr>
            <a:r>
              <a:rPr lang="hu-HU" sz="2000" dirty="0" smtClean="0">
                <a:solidFill>
                  <a:schemeClr val="accent2"/>
                </a:solidFill>
              </a:rPr>
              <a:t>maguk </a:t>
            </a:r>
            <a:r>
              <a:rPr lang="hu-HU" sz="2000" dirty="0">
                <a:solidFill>
                  <a:schemeClr val="accent2"/>
                </a:solidFill>
              </a:rPr>
              <a:t>a gyerekek a nekik szánt kultúrán és közvetítőin át hogyan látják a </a:t>
            </a:r>
            <a:r>
              <a:rPr lang="hu-HU" sz="2000" dirty="0" smtClean="0">
                <a:solidFill>
                  <a:schemeClr val="accent2"/>
                </a:solidFill>
              </a:rPr>
              <a:t>világot, vajon </a:t>
            </a:r>
            <a:r>
              <a:rPr lang="hu-HU" sz="2000" dirty="0">
                <a:solidFill>
                  <a:schemeClr val="accent2"/>
                </a:solidFill>
              </a:rPr>
              <a:t>„találkozik-e”, harmonizál-e a társadalom által felkínált gyermekkultúra a gyermeki igényekkel, világképpel? Milyen módon találkozik, harmonizál és esetleg mely tekintetben nem? </a:t>
            </a:r>
            <a:endParaRPr lang="hu-HU" sz="2000" dirty="0" smtClean="0">
              <a:solidFill>
                <a:schemeClr val="accent2"/>
              </a:solidFill>
            </a:endParaRPr>
          </a:p>
          <a:p>
            <a:pPr marL="0" indent="0" algn="ctr">
              <a:buNone/>
            </a:pPr>
            <a:endParaRPr lang="hu-HU" dirty="0">
              <a:solidFill>
                <a:schemeClr val="accent2"/>
              </a:solidFill>
            </a:endParaRPr>
          </a:p>
        </p:txBody>
      </p:sp>
    </p:spTree>
    <p:extLst>
      <p:ext uri="{BB962C8B-B14F-4D97-AF65-F5344CB8AC3E}">
        <p14:creationId xmlns:p14="http://schemas.microsoft.com/office/powerpoint/2010/main" val="20504007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7030A0"/>
                </a:solidFill>
              </a:rPr>
              <a:t>Bátorító pedagógia</a:t>
            </a:r>
            <a:endParaRPr lang="hu-HU" dirty="0">
              <a:solidFill>
                <a:srgbClr val="7030A0"/>
              </a:solidFill>
            </a:endParaRPr>
          </a:p>
        </p:txBody>
      </p:sp>
      <p:sp>
        <p:nvSpPr>
          <p:cNvPr id="3" name="Tartalom helye 2"/>
          <p:cNvSpPr>
            <a:spLocks noGrp="1"/>
          </p:cNvSpPr>
          <p:nvPr>
            <p:ph idx="1"/>
          </p:nvPr>
        </p:nvSpPr>
        <p:spPr/>
        <p:txBody>
          <a:bodyPr/>
          <a:lstStyle/>
          <a:p>
            <a:pPr marL="0" indent="0">
              <a:buNone/>
            </a:pPr>
            <a:r>
              <a:rPr lang="hu-HU" sz="2400" dirty="0">
                <a:solidFill>
                  <a:schemeClr val="accent2"/>
                </a:solidFill>
              </a:rPr>
              <a:t>Kialakulása:</a:t>
            </a:r>
            <a:r>
              <a:rPr lang="hu-HU" sz="2400" dirty="0"/>
              <a:t> Alfred </a:t>
            </a:r>
            <a:r>
              <a:rPr lang="hu-HU" sz="2400" dirty="0" err="1"/>
              <a:t>Adler</a:t>
            </a:r>
            <a:r>
              <a:rPr lang="hu-HU" sz="2400" dirty="0"/>
              <a:t> szemléletmódjával függ össze. Vallotta, hogy a megelőzés lényegesen többet ér, mint a terápia.</a:t>
            </a:r>
          </a:p>
          <a:p>
            <a:pPr marL="0" indent="0">
              <a:buNone/>
            </a:pPr>
            <a:r>
              <a:rPr lang="hu-HU" sz="2400" dirty="0" smtClean="0">
                <a:solidFill>
                  <a:schemeClr val="accent2"/>
                </a:solidFill>
              </a:rPr>
              <a:t>Fogalma</a:t>
            </a:r>
            <a:r>
              <a:rPr lang="hu-HU" sz="2400" dirty="0">
                <a:solidFill>
                  <a:schemeClr val="accent2"/>
                </a:solidFill>
              </a:rPr>
              <a:t>:</a:t>
            </a:r>
            <a:r>
              <a:rPr lang="hu-HU" sz="2400" dirty="0"/>
              <a:t> a bátorító nevelés az </a:t>
            </a:r>
            <a:r>
              <a:rPr lang="hu-HU" sz="2400" dirty="0" err="1"/>
              <a:t>individuálpszichológia</a:t>
            </a:r>
            <a:r>
              <a:rPr lang="hu-HU" sz="2400" dirty="0"/>
              <a:t> rendszerére alapozott pedagógiai irányzat.</a:t>
            </a:r>
          </a:p>
          <a:p>
            <a:pPr marL="0" indent="0">
              <a:buNone/>
            </a:pPr>
            <a:r>
              <a:rPr lang="hu-HU" sz="2400" dirty="0" smtClean="0">
                <a:solidFill>
                  <a:schemeClr val="accent2"/>
                </a:solidFill>
              </a:rPr>
              <a:t>Alapvetései</a:t>
            </a:r>
            <a:r>
              <a:rPr lang="hu-HU" sz="2400" dirty="0">
                <a:solidFill>
                  <a:schemeClr val="accent2"/>
                </a:solidFill>
              </a:rPr>
              <a:t>:</a:t>
            </a:r>
          </a:p>
          <a:p>
            <a:pPr marL="0" indent="0">
              <a:buNone/>
            </a:pPr>
            <a:r>
              <a:rPr lang="hu-HU" sz="2400" dirty="0" smtClean="0"/>
              <a:t>- Az </a:t>
            </a:r>
            <a:r>
              <a:rPr lang="hu-HU" sz="2400" dirty="0"/>
              <a:t>ember közösségi lény</a:t>
            </a:r>
          </a:p>
          <a:p>
            <a:pPr marL="0" indent="0">
              <a:buNone/>
            </a:pPr>
            <a:r>
              <a:rPr lang="hu-HU" sz="2400" dirty="0" smtClean="0"/>
              <a:t>- A </a:t>
            </a:r>
            <a:r>
              <a:rPr lang="hu-HU" sz="2400" dirty="0"/>
              <a:t>személyiséget egységes egészként kezeli</a:t>
            </a:r>
          </a:p>
          <a:p>
            <a:pPr marL="0" indent="0">
              <a:buNone/>
            </a:pPr>
            <a:r>
              <a:rPr lang="hu-HU" sz="2400" dirty="0" smtClean="0"/>
              <a:t>- A </a:t>
            </a:r>
            <a:r>
              <a:rPr lang="hu-HU" sz="2400" dirty="0"/>
              <a:t>bátorító pedagógia megtanulható, módszerei elsajátíthatók</a:t>
            </a:r>
          </a:p>
          <a:p>
            <a:pPr marL="0" indent="0">
              <a:buNone/>
            </a:pPr>
            <a:r>
              <a:rPr lang="hu-HU" dirty="0"/>
              <a:t> </a:t>
            </a:r>
          </a:p>
        </p:txBody>
      </p:sp>
    </p:spTree>
    <p:extLst>
      <p:ext uri="{BB962C8B-B14F-4D97-AF65-F5344CB8AC3E}">
        <p14:creationId xmlns:p14="http://schemas.microsoft.com/office/powerpoint/2010/main" val="40923150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solidFill>
                  <a:srgbClr val="7030A0"/>
                </a:solidFill>
              </a:rPr>
              <a:t>A bátorítás vezérgondolatai</a:t>
            </a:r>
          </a:p>
        </p:txBody>
      </p:sp>
      <p:sp>
        <p:nvSpPr>
          <p:cNvPr id="3" name="Tartalom helye 2"/>
          <p:cNvSpPr>
            <a:spLocks noGrp="1"/>
          </p:cNvSpPr>
          <p:nvPr>
            <p:ph idx="1"/>
          </p:nvPr>
        </p:nvSpPr>
        <p:spPr/>
        <p:txBody>
          <a:bodyPr/>
          <a:lstStyle/>
          <a:p>
            <a:r>
              <a:rPr lang="hu-HU" sz="2400" dirty="0"/>
              <a:t>Te azokhoz tartozol, akik ezt meg tudják </a:t>
            </a:r>
            <a:r>
              <a:rPr lang="hu-HU" sz="2400" dirty="0" smtClean="0"/>
              <a:t>tenni.</a:t>
            </a:r>
            <a:endParaRPr lang="hu-HU" sz="2400" dirty="0"/>
          </a:p>
          <a:p>
            <a:r>
              <a:rPr lang="hu-HU" sz="2400" dirty="0"/>
              <a:t>Egy kísérlet nem árt. Ha valami nem sikerül, az nem bűn.</a:t>
            </a:r>
          </a:p>
          <a:p>
            <a:r>
              <a:rPr lang="hu-HU" sz="2400" dirty="0"/>
              <a:t>Sok alkalmat és sikereket, kell </a:t>
            </a:r>
            <a:r>
              <a:rPr lang="hu-HU" sz="2400" dirty="0" smtClean="0"/>
              <a:t>biztosítani.</a:t>
            </a:r>
            <a:endParaRPr lang="hu-HU" sz="2400" dirty="0"/>
          </a:p>
          <a:p>
            <a:r>
              <a:rPr lang="hu-HU" sz="2400" dirty="0"/>
              <a:t>Minden valamennyire sikeres teljesítményt el kell </a:t>
            </a:r>
            <a:r>
              <a:rPr lang="hu-HU" sz="2400" dirty="0" smtClean="0"/>
              <a:t>ismerni</a:t>
            </a:r>
            <a:endParaRPr lang="hu-HU" sz="2400" dirty="0"/>
          </a:p>
          <a:p>
            <a:r>
              <a:rPr lang="hu-HU" sz="2400" dirty="0"/>
              <a:t>A gyermeket olyannak kell elfogadni, amilyen, úgy és szeretni azért, hogy ő is tudja szeretni </a:t>
            </a:r>
            <a:r>
              <a:rPr lang="hu-HU" sz="2400" dirty="0" smtClean="0"/>
              <a:t>magát.</a:t>
            </a:r>
            <a:endParaRPr lang="hu-HU" sz="2400" dirty="0"/>
          </a:p>
          <a:p>
            <a:r>
              <a:rPr lang="hu-HU" sz="2400" dirty="0"/>
              <a:t>A gyermeknek bizonyos jogokat biztosítani kell.</a:t>
            </a:r>
          </a:p>
          <a:p>
            <a:r>
              <a:rPr lang="hu-HU" sz="2400" dirty="0"/>
              <a:t>Jelezni, hogy a pedagógus bízik benne, olyannak fogadja el, amilyen, nem pedig olyannak, amilyennek lennie </a:t>
            </a:r>
            <a:r>
              <a:rPr lang="hu-HU" sz="2400" dirty="0" smtClean="0"/>
              <a:t>kellene.</a:t>
            </a:r>
            <a:endParaRPr lang="hu-HU" sz="2400" dirty="0"/>
          </a:p>
        </p:txBody>
      </p:sp>
    </p:spTree>
    <p:extLst>
      <p:ext uri="{BB962C8B-B14F-4D97-AF65-F5344CB8AC3E}">
        <p14:creationId xmlns:p14="http://schemas.microsoft.com/office/powerpoint/2010/main" val="12883902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Adaptivitás a pedagógiában</a:t>
            </a:r>
            <a:endParaRPr lang="hu-HU" dirty="0">
              <a:solidFill>
                <a:schemeClr val="accent2"/>
              </a:solidFill>
            </a:endParaRPr>
          </a:p>
        </p:txBody>
      </p:sp>
      <p:sp>
        <p:nvSpPr>
          <p:cNvPr id="3" name="Tartalom helye 2"/>
          <p:cNvSpPr>
            <a:spLocks noGrp="1"/>
          </p:cNvSpPr>
          <p:nvPr>
            <p:ph idx="1"/>
          </p:nvPr>
        </p:nvSpPr>
        <p:spPr/>
        <p:txBody>
          <a:bodyPr/>
          <a:lstStyle/>
          <a:p>
            <a:pPr marL="342900" lvl="0" indent="-342900" eaLnBrk="0" hangingPunct="0">
              <a:buNone/>
            </a:pPr>
            <a:r>
              <a:rPr lang="hu-HU" altLang="hu-HU" sz="2800" dirty="0" smtClean="0">
                <a:solidFill>
                  <a:srgbClr val="FF0000"/>
                </a:solidFill>
                <a:latin typeface="Calibri"/>
                <a:ea typeface="ＭＳ Ｐゴシック"/>
              </a:rPr>
              <a:t>	</a:t>
            </a:r>
            <a:r>
              <a:rPr lang="hu-HU" altLang="hu-HU" sz="2400" dirty="0" smtClean="0">
                <a:solidFill>
                  <a:srgbClr val="FF0000"/>
                </a:solidFill>
                <a:latin typeface="Calibri"/>
                <a:ea typeface="ＭＳ Ｐゴシック"/>
              </a:rPr>
              <a:t>A </a:t>
            </a:r>
            <a:r>
              <a:rPr lang="hu-HU" altLang="hu-HU" sz="2400" dirty="0">
                <a:solidFill>
                  <a:srgbClr val="FF0000"/>
                </a:solidFill>
                <a:latin typeface="Calibri"/>
                <a:ea typeface="ＭＳ Ｐゴシック"/>
              </a:rPr>
              <a:t>madarak közül a sas kiválóan repül, a </a:t>
            </a:r>
            <a:r>
              <a:rPr lang="hu-HU" altLang="hu-HU" sz="2400" dirty="0" smtClean="0">
                <a:solidFill>
                  <a:srgbClr val="FF0000"/>
                </a:solidFill>
                <a:latin typeface="Calibri"/>
                <a:ea typeface="ＭＳ Ｐゴシック"/>
              </a:rPr>
              <a:t>rigó gyönyörűen </a:t>
            </a:r>
            <a:r>
              <a:rPr lang="hu-HU" altLang="hu-HU" sz="2400" dirty="0">
                <a:solidFill>
                  <a:srgbClr val="FF0000"/>
                </a:solidFill>
                <a:latin typeface="Calibri"/>
                <a:ea typeface="ＭＳ Ｐゴシック"/>
              </a:rPr>
              <a:t>énekel, a pulykának meg sok húsa van. Az oktatásnak a sas túl gyors, a rigó túl zajos, a pulyka meg egyszerűen nem fér be az iskolapadba. </a:t>
            </a:r>
            <a:r>
              <a:rPr lang="hu-HU" altLang="hu-HU" sz="2400" i="1" dirty="0">
                <a:solidFill>
                  <a:srgbClr val="FF0000"/>
                </a:solidFill>
                <a:latin typeface="Calibri"/>
                <a:ea typeface="ＭＳ Ｐゴシック"/>
              </a:rPr>
              <a:t>Az oktatásnak tyúkok kellenek. </a:t>
            </a:r>
            <a:r>
              <a:rPr lang="hu-HU" altLang="hu-HU" sz="2400" dirty="0">
                <a:solidFill>
                  <a:srgbClr val="FF0000"/>
                </a:solidFill>
                <a:latin typeface="Calibri"/>
                <a:ea typeface="ＭＳ Ｐゴシック"/>
              </a:rPr>
              <a:t>Igaz, hogy csak repdesnek, a hangjuk alig okoz örömet, és húsuk sem olyan sok, de legalább egyformák és egyszerűen kezelhetők. </a:t>
            </a:r>
            <a:endParaRPr lang="hu-HU" altLang="hu-HU" sz="2400" dirty="0" smtClean="0">
              <a:solidFill>
                <a:srgbClr val="FF0000"/>
              </a:solidFill>
              <a:latin typeface="Calibri"/>
              <a:ea typeface="ＭＳ Ｐゴシック"/>
            </a:endParaRPr>
          </a:p>
          <a:p>
            <a:pPr marL="342900" lvl="0" indent="-342900" eaLnBrk="0" hangingPunct="0">
              <a:buNone/>
            </a:pPr>
            <a:r>
              <a:rPr lang="hu-HU" altLang="hu-HU" sz="2800" dirty="0" smtClean="0">
                <a:solidFill>
                  <a:schemeClr val="accent2"/>
                </a:solidFill>
                <a:latin typeface="Calibri"/>
                <a:ea typeface="ＭＳ Ｐゴシック"/>
              </a:rPr>
              <a:t>	Az </a:t>
            </a:r>
            <a:r>
              <a:rPr lang="hu-HU" altLang="hu-HU" sz="2800" dirty="0">
                <a:solidFill>
                  <a:schemeClr val="accent2"/>
                </a:solidFill>
                <a:latin typeface="Calibri"/>
                <a:ea typeface="ＭＳ Ｐゴシック"/>
              </a:rPr>
              <a:t>oktatásnak nyitottnak kell lennie az egyénre szabott programokra ahhoz, hogy elviselje, sőt segítse a sasokat, a rigókat és a pulykákat is.</a:t>
            </a:r>
          </a:p>
          <a:p>
            <a:endParaRPr lang="hu-HU" dirty="0"/>
          </a:p>
        </p:txBody>
      </p:sp>
    </p:spTree>
    <p:extLst>
      <p:ext uri="{BB962C8B-B14F-4D97-AF65-F5344CB8AC3E}">
        <p14:creationId xmlns:p14="http://schemas.microsoft.com/office/powerpoint/2010/main" val="5278388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Tanulni kell humorul…?</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sz="2400" dirty="0"/>
              <a:t>A humor életolajozó. Ha az iskola tudatosan a </a:t>
            </a:r>
            <a:r>
              <a:rPr lang="hu-HU" sz="2400" i="1" dirty="0"/>
              <a:t>„nem rajtad, hanem érted, veled nevetek”</a:t>
            </a:r>
            <a:r>
              <a:rPr lang="hu-HU" sz="2400" dirty="0"/>
              <a:t> eszméjét hirdeti, akkor a derű, a vidámság és a játék otthonává válhat. </a:t>
            </a:r>
            <a:r>
              <a:rPr lang="hu-HU" sz="2400" dirty="0" smtClean="0"/>
              <a:t>A </a:t>
            </a:r>
            <a:r>
              <a:rPr lang="hu-HU" sz="2400" dirty="0"/>
              <a:t>tanulók kognitív és affektív képességeihez igazított </a:t>
            </a:r>
            <a:r>
              <a:rPr lang="hu-HU" sz="2400" dirty="0">
                <a:solidFill>
                  <a:schemeClr val="accent2"/>
                </a:solidFill>
              </a:rPr>
              <a:t>pedagógiai humor </a:t>
            </a:r>
            <a:r>
              <a:rPr lang="hu-HU" sz="2400" dirty="0"/>
              <a:t>bearanyozhatja dolgos hétköznapjainkat – tanárét, diákét egyaránt. </a:t>
            </a:r>
            <a:r>
              <a:rPr lang="hu-HU" sz="2400" dirty="0" smtClean="0"/>
              <a:t>A </a:t>
            </a:r>
            <a:r>
              <a:rPr lang="hu-HU" sz="2400" dirty="0"/>
              <a:t>felelősség a </a:t>
            </a:r>
            <a:r>
              <a:rPr lang="hu-HU" sz="2400" dirty="0" smtClean="0"/>
              <a:t>tanáré - neki </a:t>
            </a:r>
            <a:r>
              <a:rPr lang="hu-HU" sz="2400" dirty="0"/>
              <a:t>kell eldöntenie, képes-e a felszabadított csikókedvet egészséges keretek között tartva tartalmas munkát végezni. </a:t>
            </a:r>
            <a:endParaRPr lang="hu-HU" sz="2400" dirty="0" smtClean="0"/>
          </a:p>
          <a:p>
            <a:pPr marL="0" indent="0">
              <a:buNone/>
            </a:pPr>
            <a:r>
              <a:rPr lang="hu-HU" sz="2400" dirty="0" smtClean="0">
                <a:solidFill>
                  <a:schemeClr val="accent2"/>
                </a:solidFill>
              </a:rPr>
              <a:t>Teljesebb</a:t>
            </a:r>
            <a:r>
              <a:rPr lang="hu-HU" sz="2400" dirty="0">
                <a:solidFill>
                  <a:schemeClr val="accent2"/>
                </a:solidFill>
              </a:rPr>
              <a:t>, hitelesebb személyiséget nevelhetünk, ha nyitottság, őszinteség és gyengéd humor jellemzi óráinkat. Ehhez azonban nekünk, tanároknak is tanulnunk kell humorul.</a:t>
            </a:r>
          </a:p>
        </p:txBody>
      </p:sp>
    </p:spTree>
    <p:extLst>
      <p:ext uri="{BB962C8B-B14F-4D97-AF65-F5344CB8AC3E}">
        <p14:creationId xmlns:p14="http://schemas.microsoft.com/office/powerpoint/2010/main" val="27546033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Feszültség</a:t>
            </a:r>
            <a:endParaRPr lang="hu-HU" dirty="0">
              <a:solidFill>
                <a:schemeClr val="accent2"/>
              </a:solidFill>
            </a:endParaRPr>
          </a:p>
        </p:txBody>
      </p:sp>
      <p:sp>
        <p:nvSpPr>
          <p:cNvPr id="3" name="Tartalom helye 2"/>
          <p:cNvSpPr>
            <a:spLocks noGrp="1"/>
          </p:cNvSpPr>
          <p:nvPr>
            <p:ph idx="1"/>
          </p:nvPr>
        </p:nvSpPr>
        <p:spPr/>
        <p:txBody>
          <a:bodyPr/>
          <a:lstStyle/>
          <a:p>
            <a:r>
              <a:rPr lang="hu-HU" sz="2800" dirty="0"/>
              <a:t>A jókedv nem felszólítás karneválra.</a:t>
            </a:r>
          </a:p>
          <a:p>
            <a:r>
              <a:rPr lang="hu-HU" sz="2800" dirty="0" smtClean="0"/>
              <a:t>A </a:t>
            </a:r>
            <a:r>
              <a:rPr lang="hu-HU" sz="2800" dirty="0"/>
              <a:t>humorral kapcsolatos legfontosabb fogalom: a feszültség </a:t>
            </a:r>
            <a:r>
              <a:rPr lang="hu-HU" sz="2800" dirty="0" smtClean="0"/>
              <a:t>- </a:t>
            </a:r>
            <a:r>
              <a:rPr lang="hu-HU" sz="2800" i="1" dirty="0" smtClean="0"/>
              <a:t>látszólagos </a:t>
            </a:r>
            <a:r>
              <a:rPr lang="hu-HU" sz="2800" i="1" dirty="0"/>
              <a:t>feszültségkeltés és valóságos </a:t>
            </a:r>
            <a:r>
              <a:rPr lang="hu-HU" sz="2800" i="1" dirty="0" smtClean="0"/>
              <a:t>feszültségoldás.</a:t>
            </a:r>
          </a:p>
          <a:p>
            <a:r>
              <a:rPr lang="hu-HU" sz="2800" dirty="0"/>
              <a:t>A humor célja </a:t>
            </a:r>
            <a:r>
              <a:rPr lang="hu-HU" sz="2800" dirty="0" smtClean="0"/>
              <a:t>a </a:t>
            </a:r>
            <a:r>
              <a:rPr lang="hu-HU" sz="2800" dirty="0"/>
              <a:t>lelki egyensúly, az én stabilizálása. Ez megtörténhet társas, együtt nevető, pozitív módon, illetve agresszívabb, kinevető, negatív módon </a:t>
            </a:r>
            <a:r>
              <a:rPr lang="hu-HU" sz="2800" dirty="0" smtClean="0"/>
              <a:t>is.</a:t>
            </a:r>
            <a:endParaRPr lang="hu-HU" sz="2800" dirty="0"/>
          </a:p>
        </p:txBody>
      </p:sp>
    </p:spTree>
    <p:extLst>
      <p:ext uri="{BB962C8B-B14F-4D97-AF65-F5344CB8AC3E}">
        <p14:creationId xmlns:p14="http://schemas.microsoft.com/office/powerpoint/2010/main" val="12680765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dirty="0" smtClean="0">
                <a:solidFill>
                  <a:schemeClr val="accent2"/>
                </a:solidFill>
              </a:rPr>
              <a:t>Segít kiengedni a gőzt / humor kontra agyvérzés</a:t>
            </a:r>
            <a:endParaRPr lang="hu-HU" sz="3600" dirty="0">
              <a:solidFill>
                <a:schemeClr val="accent2"/>
              </a:solidFill>
            </a:endParaRPr>
          </a:p>
        </p:txBody>
      </p:sp>
      <p:sp>
        <p:nvSpPr>
          <p:cNvPr id="3" name="Tartalom helye 2"/>
          <p:cNvSpPr>
            <a:spLocks noGrp="1"/>
          </p:cNvSpPr>
          <p:nvPr>
            <p:ph idx="1"/>
          </p:nvPr>
        </p:nvSpPr>
        <p:spPr/>
        <p:txBody>
          <a:bodyPr/>
          <a:lstStyle/>
          <a:p>
            <a:pPr marL="0" indent="0">
              <a:buNone/>
            </a:pPr>
            <a:r>
              <a:rPr lang="hu-HU" dirty="0"/>
              <a:t>A humorra azért van szükség, hogy megtanítsuk diákjainkat a </a:t>
            </a:r>
            <a:r>
              <a:rPr lang="hu-HU" dirty="0" err="1"/>
              <a:t>stresszoldás</a:t>
            </a:r>
            <a:r>
              <a:rPr lang="hu-HU" dirty="0"/>
              <a:t> egy lehetséges módszerére, életszemléletük pozitívabbá tételére, olyan örömforrásra, amely a legelviselhetetlenebb élethelyzetekben is </a:t>
            </a:r>
            <a:r>
              <a:rPr lang="hu-HU" i="1" dirty="0"/>
              <a:t>segíti a sikeres túlélést</a:t>
            </a:r>
            <a:r>
              <a:rPr lang="hu-HU" dirty="0"/>
              <a:t>.</a:t>
            </a:r>
          </a:p>
        </p:txBody>
      </p:sp>
    </p:spTree>
    <p:extLst>
      <p:ext uri="{BB962C8B-B14F-4D97-AF65-F5344CB8AC3E}">
        <p14:creationId xmlns:p14="http://schemas.microsoft.com/office/powerpoint/2010/main" val="27451309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A játék a fontos</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dirty="0"/>
              <a:t>Valójában azonban nem maga a humor a legfontosabb, hanem a játékosság, a játék öröme. </a:t>
            </a:r>
            <a:endParaRPr lang="hu-HU" dirty="0" smtClean="0"/>
          </a:p>
          <a:p>
            <a:pPr marL="0" indent="0">
              <a:buNone/>
            </a:pPr>
            <a:r>
              <a:rPr lang="hu-HU" dirty="0" smtClean="0"/>
              <a:t>A </a:t>
            </a:r>
            <a:r>
              <a:rPr lang="hu-HU" dirty="0"/>
              <a:t>játékosság felszabadít, vidám hangulatot teremt, ebbe belefér a nevettető humor is. </a:t>
            </a:r>
            <a:endParaRPr lang="hu-HU" dirty="0" smtClean="0"/>
          </a:p>
          <a:p>
            <a:pPr marL="0" indent="0">
              <a:buNone/>
            </a:pPr>
            <a:r>
              <a:rPr lang="hu-HU" dirty="0" smtClean="0"/>
              <a:t>A </a:t>
            </a:r>
            <a:r>
              <a:rPr lang="hu-HU" dirty="0"/>
              <a:t>jó tanóra legfontosabb jellemzője a vidámság.</a:t>
            </a:r>
          </a:p>
        </p:txBody>
      </p:sp>
    </p:spTree>
    <p:extLst>
      <p:ext uri="{BB962C8B-B14F-4D97-AF65-F5344CB8AC3E}">
        <p14:creationId xmlns:p14="http://schemas.microsoft.com/office/powerpoint/2010/main" val="716283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04664"/>
            <a:ext cx="7992888" cy="572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1682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2400" dirty="0">
                <a:solidFill>
                  <a:schemeClr val="accent2"/>
                </a:solidFill>
              </a:rPr>
              <a:t>Milyen tanárt kívánok magamnak? </a:t>
            </a:r>
            <a:br>
              <a:rPr lang="hu-HU" sz="2400" dirty="0">
                <a:solidFill>
                  <a:schemeClr val="accent2"/>
                </a:solidFill>
              </a:rPr>
            </a:br>
            <a:r>
              <a:rPr lang="hu-HU" sz="2400" dirty="0" err="1">
                <a:solidFill>
                  <a:schemeClr val="accent2"/>
                </a:solidFill>
              </a:rPr>
              <a:t>Gröschel</a:t>
            </a:r>
            <a:r>
              <a:rPr lang="hu-HU" sz="2400" dirty="0">
                <a:solidFill>
                  <a:schemeClr val="accent2"/>
                </a:solidFill>
              </a:rPr>
              <a:t> (1980) </a:t>
            </a:r>
            <a:r>
              <a:rPr lang="hu-HU" sz="2400" dirty="0" smtClean="0">
                <a:solidFill>
                  <a:schemeClr val="accent2"/>
                </a:solidFill>
              </a:rPr>
              <a:t>- 500 </a:t>
            </a:r>
            <a:r>
              <a:rPr lang="hu-HU" sz="2400" dirty="0">
                <a:solidFill>
                  <a:schemeClr val="accent2"/>
                </a:solidFill>
              </a:rPr>
              <a:t>felső tagozatos </a:t>
            </a:r>
            <a:r>
              <a:rPr lang="hu-HU" sz="2400" dirty="0" smtClean="0">
                <a:solidFill>
                  <a:schemeClr val="accent2"/>
                </a:solidFill>
              </a:rPr>
              <a:t>diák véleménye</a:t>
            </a:r>
            <a:endParaRPr lang="hu-HU" sz="2400" dirty="0">
              <a:solidFill>
                <a:schemeClr val="accent2"/>
              </a:solidFill>
            </a:endParaRPr>
          </a:p>
        </p:txBody>
      </p:sp>
      <p:sp>
        <p:nvSpPr>
          <p:cNvPr id="3" name="Tartalom helye 2"/>
          <p:cNvSpPr>
            <a:spLocks noGrp="1"/>
          </p:cNvSpPr>
          <p:nvPr>
            <p:ph idx="1"/>
          </p:nvPr>
        </p:nvSpPr>
        <p:spPr/>
        <p:txBody>
          <a:bodyPr/>
          <a:lstStyle/>
          <a:p>
            <a:r>
              <a:rPr lang="hu-HU" sz="2000" dirty="0" smtClean="0"/>
              <a:t>vidám </a:t>
            </a:r>
            <a:r>
              <a:rPr lang="hu-HU" sz="2000" dirty="0"/>
              <a:t>tanárt </a:t>
            </a:r>
            <a:r>
              <a:rPr lang="hu-HU" sz="2000" dirty="0" smtClean="0"/>
              <a:t>szeretne 62 %, </a:t>
            </a:r>
          </a:p>
          <a:p>
            <a:r>
              <a:rPr lang="hu-HU" sz="2000" dirty="0" smtClean="0"/>
              <a:t>igazságosat </a:t>
            </a:r>
            <a:r>
              <a:rPr lang="hu-HU" sz="2000" dirty="0"/>
              <a:t>60%, </a:t>
            </a:r>
            <a:endParaRPr lang="hu-HU" sz="2000" dirty="0" smtClean="0"/>
          </a:p>
          <a:p>
            <a:r>
              <a:rPr lang="hu-HU" sz="2000" dirty="0" smtClean="0"/>
              <a:t>türelmeset </a:t>
            </a:r>
            <a:r>
              <a:rPr lang="hu-HU" sz="2000" dirty="0"/>
              <a:t>44%, </a:t>
            </a:r>
            <a:endParaRPr lang="hu-HU" sz="2000" dirty="0" smtClean="0"/>
          </a:p>
          <a:p>
            <a:r>
              <a:rPr lang="hu-HU" sz="2000" dirty="0" smtClean="0"/>
              <a:t>önmagát </a:t>
            </a:r>
            <a:r>
              <a:rPr lang="hu-HU" sz="2000" dirty="0"/>
              <a:t>adót 40%, </a:t>
            </a:r>
            <a:endParaRPr lang="hu-HU" sz="2000" dirty="0" smtClean="0"/>
          </a:p>
          <a:p>
            <a:r>
              <a:rPr lang="hu-HU" sz="2000" dirty="0" smtClean="0"/>
              <a:t>jóságosat </a:t>
            </a:r>
            <a:r>
              <a:rPr lang="hu-HU" sz="2000" dirty="0"/>
              <a:t>28%, </a:t>
            </a:r>
            <a:endParaRPr lang="hu-HU" sz="2000" dirty="0" smtClean="0"/>
          </a:p>
          <a:p>
            <a:r>
              <a:rPr lang="hu-HU" sz="2000" dirty="0" smtClean="0"/>
              <a:t>következetest </a:t>
            </a:r>
            <a:r>
              <a:rPr lang="hu-HU" sz="2000" dirty="0"/>
              <a:t>27%, </a:t>
            </a:r>
            <a:endParaRPr lang="hu-HU" sz="2000" dirty="0" smtClean="0"/>
          </a:p>
          <a:p>
            <a:r>
              <a:rPr lang="hu-HU" sz="2000" dirty="0" smtClean="0"/>
              <a:t>barátságosat </a:t>
            </a:r>
            <a:r>
              <a:rPr lang="hu-HU" sz="2000" dirty="0"/>
              <a:t>18%, </a:t>
            </a:r>
            <a:endParaRPr lang="hu-HU" sz="2000" dirty="0" smtClean="0"/>
          </a:p>
          <a:p>
            <a:r>
              <a:rPr lang="hu-HU" sz="2000" dirty="0" smtClean="0"/>
              <a:t>szigorút </a:t>
            </a:r>
            <a:r>
              <a:rPr lang="hu-HU" sz="2000" dirty="0"/>
              <a:t>12%, </a:t>
            </a:r>
            <a:endParaRPr lang="hu-HU" sz="2000" dirty="0" smtClean="0"/>
          </a:p>
          <a:p>
            <a:r>
              <a:rPr lang="hu-HU" sz="2000" dirty="0" smtClean="0"/>
              <a:t>elegánsat </a:t>
            </a:r>
            <a:r>
              <a:rPr lang="hu-HU" sz="2000" dirty="0"/>
              <a:t>4% </a:t>
            </a:r>
            <a:endParaRPr lang="hu-HU" sz="2000" dirty="0" smtClean="0"/>
          </a:p>
          <a:p>
            <a:r>
              <a:rPr lang="hu-HU" sz="2000" dirty="0" smtClean="0"/>
              <a:t>sportosat </a:t>
            </a:r>
            <a:r>
              <a:rPr lang="hu-HU" sz="2000" dirty="0"/>
              <a:t>3%. </a:t>
            </a:r>
            <a:endParaRPr lang="hu-HU" sz="2000" dirty="0" smtClean="0"/>
          </a:p>
          <a:p>
            <a:pPr marL="0" indent="0">
              <a:buNone/>
            </a:pPr>
            <a:r>
              <a:rPr lang="hu-HU" sz="2000" u="sng" dirty="0" smtClean="0"/>
              <a:t>A vizsgálat általános tapasztalata</a:t>
            </a:r>
            <a:r>
              <a:rPr lang="hu-HU" sz="2000" dirty="0" smtClean="0"/>
              <a:t>: </a:t>
            </a:r>
            <a:r>
              <a:rPr lang="hu-HU" sz="2000" dirty="0" smtClean="0">
                <a:solidFill>
                  <a:schemeClr val="accent2"/>
                </a:solidFill>
              </a:rPr>
              <a:t>a </a:t>
            </a:r>
            <a:r>
              <a:rPr lang="hu-HU" sz="2000" dirty="0">
                <a:solidFill>
                  <a:schemeClr val="accent2"/>
                </a:solidFill>
              </a:rPr>
              <a:t>gyerekek a tanórán nem kabaréműsorra vágynak, hanem jó hangulatú, stresszmentes, komoly munkára</a:t>
            </a:r>
            <a:r>
              <a:rPr lang="hu-HU" sz="2000" dirty="0"/>
              <a:t>.</a:t>
            </a:r>
          </a:p>
        </p:txBody>
      </p:sp>
    </p:spTree>
    <p:extLst>
      <p:ext uri="{BB962C8B-B14F-4D97-AF65-F5344CB8AC3E}">
        <p14:creationId xmlns:p14="http://schemas.microsoft.com/office/powerpoint/2010/main" val="22729678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Gondolatolvasók is vagyunk</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sz="2800" dirty="0"/>
              <a:t>A humor működésének, megértésének, az együttnevetésnek a feltétele: </a:t>
            </a:r>
            <a:r>
              <a:rPr lang="hu-HU" sz="2800" dirty="0">
                <a:solidFill>
                  <a:schemeClr val="accent2"/>
                </a:solidFill>
              </a:rPr>
              <a:t>én tudom, hogy te tudod, hogy én tudom. </a:t>
            </a:r>
            <a:endParaRPr lang="hu-HU" sz="2800" dirty="0" smtClean="0">
              <a:solidFill>
                <a:schemeClr val="accent2"/>
              </a:solidFill>
            </a:endParaRPr>
          </a:p>
          <a:p>
            <a:pPr marL="0" indent="0">
              <a:buNone/>
            </a:pPr>
            <a:r>
              <a:rPr lang="hu-HU" sz="2800" dirty="0" smtClean="0"/>
              <a:t>E </a:t>
            </a:r>
            <a:r>
              <a:rPr lang="hu-HU" sz="2800" dirty="0"/>
              <a:t>gondolatolvasói képesség bizonyos mértékű érzelmi azonosulást, empátiát is igényel. Tőlünk, tanároktól pedig kimondottan nagy mértékűt, hogy viccelődéseink, történeteink lehetőleg senkit se sértsenek, és mindenki megértse őket.</a:t>
            </a:r>
          </a:p>
          <a:p>
            <a:endParaRPr lang="hu-HU" sz="2800" dirty="0"/>
          </a:p>
        </p:txBody>
      </p:sp>
    </p:spTree>
    <p:extLst>
      <p:ext uri="{BB962C8B-B14F-4D97-AF65-F5344CB8AC3E}">
        <p14:creationId xmlns:p14="http://schemas.microsoft.com/office/powerpoint/2010/main" val="14588678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200" dirty="0">
                <a:solidFill>
                  <a:schemeClr val="accent2"/>
                </a:solidFill>
              </a:rPr>
              <a:t>A humorérzék a kreativitással mutatja a legkifejezettebb korrelációt (Martin 1998</a:t>
            </a:r>
            <a:r>
              <a:rPr lang="hu-HU" sz="3200" dirty="0" smtClean="0">
                <a:solidFill>
                  <a:schemeClr val="accent2"/>
                </a:solidFill>
              </a:rPr>
              <a:t>)</a:t>
            </a:r>
            <a:endParaRPr lang="hu-HU" sz="3200" dirty="0">
              <a:solidFill>
                <a:schemeClr val="accent2"/>
              </a:solidFill>
            </a:endParaRPr>
          </a:p>
        </p:txBody>
      </p:sp>
      <p:sp>
        <p:nvSpPr>
          <p:cNvPr id="3" name="Tartalom helye 2"/>
          <p:cNvSpPr>
            <a:spLocks noGrp="1"/>
          </p:cNvSpPr>
          <p:nvPr>
            <p:ph idx="1"/>
          </p:nvPr>
        </p:nvSpPr>
        <p:spPr/>
        <p:txBody>
          <a:bodyPr/>
          <a:lstStyle/>
          <a:p>
            <a:pPr marL="0" indent="0">
              <a:buNone/>
            </a:pPr>
            <a:r>
              <a:rPr lang="hu-HU" sz="2800" u="sng" dirty="0"/>
              <a:t>A </a:t>
            </a:r>
            <a:r>
              <a:rPr lang="hu-HU" sz="2800" u="sng" dirty="0" smtClean="0"/>
              <a:t>humorérzék</a:t>
            </a:r>
            <a:r>
              <a:rPr lang="hu-HU" sz="2800" dirty="0" smtClean="0"/>
              <a:t>: felfedezzük </a:t>
            </a:r>
            <a:r>
              <a:rPr lang="hu-HU" sz="2800" dirty="0"/>
              <a:t>a jelenségek, dolgok mögötti ellentmondásokat, feszültségeket; szét tudjuk választani az igazat a hamistól; merünk játszani a gondolatokkal és a valósággal. A nonszensz, az abszurd esetében nem várunk megoldásra, feloldásra, megváltásra, fel tudjuk mérni azt is, hogy esetleg éppen az a nevetnivaló, hogy semmi, de semmi köze nincs a realitáshoz. </a:t>
            </a:r>
            <a:r>
              <a:rPr lang="hu-HU" sz="2800" dirty="0" smtClean="0"/>
              <a:t>Gyakran </a:t>
            </a:r>
            <a:r>
              <a:rPr lang="hu-HU" sz="2800" dirty="0"/>
              <a:t>nevetve még hangosan fel is kiáltunk, mert annyira fáj ez a cél és értelem nélküliség.</a:t>
            </a:r>
          </a:p>
          <a:p>
            <a:endParaRPr lang="hu-HU" dirty="0"/>
          </a:p>
        </p:txBody>
      </p:sp>
    </p:spTree>
    <p:extLst>
      <p:ext uri="{BB962C8B-B14F-4D97-AF65-F5344CB8AC3E}">
        <p14:creationId xmlns:p14="http://schemas.microsoft.com/office/powerpoint/2010/main" val="31559044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A </a:t>
            </a:r>
            <a:r>
              <a:rPr lang="hu-HU" dirty="0">
                <a:solidFill>
                  <a:schemeClr val="accent2"/>
                </a:solidFill>
              </a:rPr>
              <a:t>humor stílus</a:t>
            </a:r>
          </a:p>
        </p:txBody>
      </p:sp>
      <p:sp>
        <p:nvSpPr>
          <p:cNvPr id="3" name="Tartalom helye 2"/>
          <p:cNvSpPr>
            <a:spLocks noGrp="1"/>
          </p:cNvSpPr>
          <p:nvPr>
            <p:ph idx="1"/>
          </p:nvPr>
        </p:nvSpPr>
        <p:spPr/>
        <p:txBody>
          <a:bodyPr/>
          <a:lstStyle/>
          <a:p>
            <a:pPr marL="0" indent="0">
              <a:buNone/>
            </a:pPr>
            <a:endParaRPr lang="hu-HU" dirty="0"/>
          </a:p>
          <a:p>
            <a:pPr marL="0" indent="0">
              <a:buNone/>
            </a:pPr>
            <a:r>
              <a:rPr lang="hu-HU" dirty="0" smtClean="0"/>
              <a:t>A </a:t>
            </a:r>
            <a:r>
              <a:rPr lang="hu-HU" dirty="0"/>
              <a:t>tanár habitusának, műveltségének, intelligenciájának, okosságának és érzékenységének esszenciája a kincset érő humor</a:t>
            </a:r>
            <a:r>
              <a:rPr lang="hu-HU" dirty="0" smtClean="0"/>
              <a:t>.</a:t>
            </a:r>
          </a:p>
          <a:p>
            <a:pPr marL="0" indent="0">
              <a:buNone/>
            </a:pPr>
            <a:r>
              <a:rPr lang="hu-HU" i="1" dirty="0" smtClean="0"/>
              <a:t>Akinek nincs humora, az egyéb aljasságokra is képes!!!</a:t>
            </a:r>
            <a:endParaRPr lang="hu-HU" i="1" dirty="0"/>
          </a:p>
        </p:txBody>
      </p:sp>
    </p:spTree>
    <p:extLst>
      <p:ext uri="{BB962C8B-B14F-4D97-AF65-F5344CB8AC3E}">
        <p14:creationId xmlns:p14="http://schemas.microsoft.com/office/powerpoint/2010/main" val="5661612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2000" dirty="0" smtClean="0"/>
              <a:t/>
            </a:r>
            <a:br>
              <a:rPr lang="hu-HU" sz="2000" dirty="0" smtClean="0"/>
            </a:br>
            <a:r>
              <a:rPr lang="hu-HU" sz="2400" dirty="0" smtClean="0">
                <a:solidFill>
                  <a:schemeClr val="accent2"/>
                </a:solidFill>
              </a:rPr>
              <a:t>Németországban </a:t>
            </a:r>
            <a:r>
              <a:rPr lang="hu-HU" sz="2400" dirty="0">
                <a:solidFill>
                  <a:schemeClr val="accent2"/>
                </a:solidFill>
              </a:rPr>
              <a:t>267 tanár tanítási módszerének elemzése alapján öt alaptípust különböztettek meg (</a:t>
            </a:r>
            <a:r>
              <a:rPr lang="hu-HU" sz="2400" dirty="0" err="1">
                <a:solidFill>
                  <a:schemeClr val="accent2"/>
                </a:solidFill>
              </a:rPr>
              <a:t>Rißland</a:t>
            </a:r>
            <a:r>
              <a:rPr lang="hu-HU" sz="2400" dirty="0">
                <a:solidFill>
                  <a:schemeClr val="accent2"/>
                </a:solidFill>
              </a:rPr>
              <a:t> 2002</a:t>
            </a:r>
            <a:r>
              <a:rPr lang="hu-HU" sz="2400" dirty="0" smtClean="0">
                <a:solidFill>
                  <a:schemeClr val="accent2"/>
                </a:solidFill>
              </a:rPr>
              <a:t>)</a:t>
            </a:r>
            <a:r>
              <a:rPr lang="hu-HU" sz="2400" dirty="0"/>
              <a:t/>
            </a:r>
            <a:br>
              <a:rPr lang="hu-HU" sz="2400" dirty="0"/>
            </a:br>
            <a:endParaRPr lang="hu-HU" sz="2400" dirty="0"/>
          </a:p>
        </p:txBody>
      </p:sp>
      <p:sp>
        <p:nvSpPr>
          <p:cNvPr id="3" name="Tartalom helye 2"/>
          <p:cNvSpPr>
            <a:spLocks noGrp="1"/>
          </p:cNvSpPr>
          <p:nvPr>
            <p:ph idx="1"/>
          </p:nvPr>
        </p:nvSpPr>
        <p:spPr/>
        <p:txBody>
          <a:bodyPr/>
          <a:lstStyle/>
          <a:p>
            <a:pPr marL="0" indent="0">
              <a:buNone/>
            </a:pPr>
            <a:r>
              <a:rPr lang="hu-HU" sz="2000" i="1" dirty="0"/>
              <a:t>A jelenlegi humorpedagógiai kutatások egyik legérdekesebb, legtöbbet elemzett alanya a tanár. </a:t>
            </a:r>
          </a:p>
          <a:p>
            <a:r>
              <a:rPr lang="hu-HU" sz="2000" dirty="0"/>
              <a:t>A vizsgált tanárok </a:t>
            </a:r>
            <a:r>
              <a:rPr lang="hu-HU" sz="2000" dirty="0">
                <a:solidFill>
                  <a:schemeClr val="accent2"/>
                </a:solidFill>
              </a:rPr>
              <a:t>22,2%-át a vidám idegölő kategóriába</a:t>
            </a:r>
            <a:r>
              <a:rPr lang="hu-HU" sz="2000" dirty="0"/>
              <a:t> sorolták. Vidámságértékük magas, dominál náluk az ellenséges, mások kontójára művelt humor, de szociális és önfelértékelő humor is jellemzi őket. Ritkán alkalmaznak önrontó humort, a komolyság nem erényük. Nem igazán hatékony tanárok.</a:t>
            </a:r>
          </a:p>
          <a:p>
            <a:r>
              <a:rPr lang="hu-HU" sz="2000" dirty="0">
                <a:solidFill>
                  <a:schemeClr val="accent2"/>
                </a:solidFill>
              </a:rPr>
              <a:t>Humortalan bürokrata a tanárok 14,6%-a</a:t>
            </a:r>
            <a:r>
              <a:rPr lang="hu-HU" sz="2000" dirty="0"/>
              <a:t>. Kevésbé vidámak, ritkán humorosak, átlagon felüli komolyság és rosszkedv jellemzi őket. Eredményességük átlagos.</a:t>
            </a:r>
          </a:p>
          <a:p>
            <a:r>
              <a:rPr lang="hu-HU" sz="2000" dirty="0">
                <a:solidFill>
                  <a:schemeClr val="accent2"/>
                </a:solidFill>
              </a:rPr>
              <a:t>Cinikus kategóriába sorolták a tanárok 18,4%-át. </a:t>
            </a:r>
            <a:r>
              <a:rPr lang="hu-HU" sz="2000" dirty="0"/>
              <a:t>Ritkán vidámak, gyakoribb az agresszív humor, magas arányú önrontó humor, nagyon magas rosszkedv és csekély komolyság a jellemzőjük. Eredményességük átlag alatti, örömtelen gürcölésnek tekintik a tanítást, hajlamosak kiégésre</a:t>
            </a:r>
            <a:r>
              <a:rPr lang="hu-HU" sz="2000" dirty="0" smtClean="0"/>
              <a:t>.</a:t>
            </a:r>
            <a:endParaRPr lang="hu-HU" sz="2000" dirty="0"/>
          </a:p>
        </p:txBody>
      </p:sp>
    </p:spTree>
    <p:extLst>
      <p:ext uri="{BB962C8B-B14F-4D97-AF65-F5344CB8AC3E}">
        <p14:creationId xmlns:p14="http://schemas.microsoft.com/office/powerpoint/2010/main" val="2515230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
            </a:r>
            <a:br>
              <a:rPr lang="hu-HU" dirty="0" smtClean="0"/>
            </a:br>
            <a:r>
              <a:rPr lang="hu-HU" dirty="0" smtClean="0">
                <a:solidFill>
                  <a:schemeClr val="accent2"/>
                </a:solidFill>
              </a:rPr>
              <a:t>(</a:t>
            </a:r>
            <a:r>
              <a:rPr lang="hu-HU" dirty="0" err="1">
                <a:solidFill>
                  <a:schemeClr val="accent2"/>
                </a:solidFill>
              </a:rPr>
              <a:t>Rißland</a:t>
            </a:r>
            <a:r>
              <a:rPr lang="hu-HU" dirty="0">
                <a:solidFill>
                  <a:schemeClr val="accent2"/>
                </a:solidFill>
              </a:rPr>
              <a:t> 2002)</a:t>
            </a:r>
            <a:br>
              <a:rPr lang="hu-HU" dirty="0">
                <a:solidFill>
                  <a:schemeClr val="accent2"/>
                </a:solidFill>
              </a:rPr>
            </a:br>
            <a:endParaRPr lang="hu-HU" dirty="0">
              <a:solidFill>
                <a:schemeClr val="accent2"/>
              </a:solidFill>
            </a:endParaRPr>
          </a:p>
        </p:txBody>
      </p:sp>
      <p:sp>
        <p:nvSpPr>
          <p:cNvPr id="3" name="Tartalom helye 2"/>
          <p:cNvSpPr>
            <a:spLocks noGrp="1"/>
          </p:cNvSpPr>
          <p:nvPr>
            <p:ph idx="1"/>
          </p:nvPr>
        </p:nvSpPr>
        <p:spPr/>
        <p:txBody>
          <a:bodyPr/>
          <a:lstStyle/>
          <a:p>
            <a:r>
              <a:rPr lang="hu-HU" sz="2000" dirty="0"/>
              <a:t>A tanárok </a:t>
            </a:r>
            <a:r>
              <a:rPr lang="hu-HU" sz="2000" dirty="0">
                <a:solidFill>
                  <a:schemeClr val="accent2"/>
                </a:solidFill>
              </a:rPr>
              <a:t>17,2%-a a gyászhuszár kategóriába </a:t>
            </a:r>
            <a:r>
              <a:rPr lang="hu-HU" sz="2000" dirty="0"/>
              <a:t>került. Különösen alacsony mértékű vidámságot, átlagos önrontó és ellenséges humort, nagyon csekély önfelértékelő és szociális humort, extrém kifejezett komolyságot és rosszkedvet tapasztalni náluk. Magas kiégési rizikó, depresszív tendencia és csekély oktatási hatékonyság jellemzi őket.</a:t>
            </a:r>
          </a:p>
          <a:p>
            <a:r>
              <a:rPr lang="hu-HU" sz="2000" dirty="0"/>
              <a:t>A legmagasabb, </a:t>
            </a:r>
            <a:r>
              <a:rPr lang="hu-HU" sz="2000" dirty="0">
                <a:solidFill>
                  <a:schemeClr val="accent2"/>
                </a:solidFill>
              </a:rPr>
              <a:t>27,6%-ot a jó humorú kategóriában </a:t>
            </a:r>
            <a:r>
              <a:rPr lang="hu-HU" sz="2000" dirty="0"/>
              <a:t>mérték. Csekély ellenséges humor, nagyfokú vidámság, magasabb arányú szociális és önfelértékelő humor, az átlagosnál kicsit komolyabb magatartás a jellemzőjük. E tanárok véleménye szerint </a:t>
            </a:r>
            <a:r>
              <a:rPr lang="hu-HU" sz="2000" dirty="0" err="1"/>
              <a:t>szerint</a:t>
            </a:r>
            <a:r>
              <a:rPr lang="hu-HU" sz="2000" dirty="0"/>
              <a:t>: az élet szép! Jó a viszonyuk a tanulókkal, jól szerveznek, terveznek, és rendelkeznek a sikeres munkához szükséges komolysággal és szakszerűséggel.</a:t>
            </a:r>
          </a:p>
          <a:p>
            <a:endParaRPr lang="hu-HU" dirty="0"/>
          </a:p>
        </p:txBody>
      </p:sp>
    </p:spTree>
    <p:extLst>
      <p:ext uri="{BB962C8B-B14F-4D97-AF65-F5344CB8AC3E}">
        <p14:creationId xmlns:p14="http://schemas.microsoft.com/office/powerpoint/2010/main" val="24786951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dirty="0" smtClean="0">
                <a:solidFill>
                  <a:schemeClr val="accent2"/>
                </a:solidFill>
              </a:rPr>
              <a:t>Fele – </a:t>
            </a:r>
            <a:r>
              <a:rPr lang="hu-HU" sz="3600" dirty="0" err="1" smtClean="0">
                <a:solidFill>
                  <a:schemeClr val="accent2"/>
                </a:solidFill>
              </a:rPr>
              <a:t>fele</a:t>
            </a:r>
            <a:r>
              <a:rPr lang="hu-HU" sz="3600" dirty="0" smtClean="0">
                <a:solidFill>
                  <a:schemeClr val="accent2"/>
                </a:solidFill>
              </a:rPr>
              <a:t> (de engem melyik tanít?) </a:t>
            </a:r>
            <a:endParaRPr lang="hu-HU" sz="3600" dirty="0">
              <a:solidFill>
                <a:schemeClr val="accent2"/>
              </a:solidFill>
            </a:endParaRPr>
          </a:p>
        </p:txBody>
      </p:sp>
      <p:sp>
        <p:nvSpPr>
          <p:cNvPr id="3" name="Tartalom helye 2"/>
          <p:cNvSpPr>
            <a:spLocks noGrp="1"/>
          </p:cNvSpPr>
          <p:nvPr>
            <p:ph idx="1"/>
          </p:nvPr>
        </p:nvSpPr>
        <p:spPr/>
        <p:txBody>
          <a:bodyPr/>
          <a:lstStyle/>
          <a:p>
            <a:pPr marL="0" indent="0">
              <a:buNone/>
            </a:pPr>
            <a:r>
              <a:rPr lang="hu-HU" sz="2800" dirty="0" smtClean="0"/>
              <a:t>- Az </a:t>
            </a:r>
            <a:r>
              <a:rPr lang="hu-HU" sz="2800" dirty="0"/>
              <a:t>arányok azt mutatják, hogy az adott mintában a tanárok fele vicces kedvű, a másik fele nem. </a:t>
            </a:r>
            <a:endParaRPr lang="hu-HU" sz="2800" dirty="0" smtClean="0"/>
          </a:p>
          <a:p>
            <a:pPr marL="0" indent="0">
              <a:buNone/>
            </a:pPr>
            <a:r>
              <a:rPr lang="hu-HU" sz="2800" dirty="0" smtClean="0"/>
              <a:t>- Ha </a:t>
            </a:r>
            <a:r>
              <a:rPr lang="hu-HU" sz="2800" dirty="0"/>
              <a:t>az iskolát az élet, a társadalom modelljének tekintjük, akkor ebben az arányban nincs semmi meglepő. </a:t>
            </a:r>
            <a:endParaRPr lang="hu-HU" sz="2800" dirty="0" smtClean="0"/>
          </a:p>
          <a:p>
            <a:pPr marL="0" indent="0">
              <a:buNone/>
            </a:pPr>
            <a:r>
              <a:rPr lang="hu-HU" sz="2800" dirty="0" smtClean="0"/>
              <a:t>- Ha </a:t>
            </a:r>
            <a:r>
              <a:rPr lang="hu-HU" sz="2800" dirty="0"/>
              <a:t>az oktatói, nevelői munka sikerességét nézzük, akkor a helyzet már szomorúbb. </a:t>
            </a:r>
            <a:endParaRPr lang="hu-HU" sz="2800" dirty="0" smtClean="0"/>
          </a:p>
          <a:p>
            <a:pPr marL="0" indent="0">
              <a:buNone/>
            </a:pPr>
            <a:r>
              <a:rPr lang="hu-HU" sz="2800" dirty="0" smtClean="0"/>
              <a:t>Pedig </a:t>
            </a:r>
            <a:r>
              <a:rPr lang="hu-HU" sz="2800" dirty="0"/>
              <a:t>a német kollégák anyagi helyzete, életminősége nem is olyan reménytelen. </a:t>
            </a:r>
          </a:p>
        </p:txBody>
      </p:sp>
    </p:spTree>
    <p:extLst>
      <p:ext uri="{BB962C8B-B14F-4D97-AF65-F5344CB8AC3E}">
        <p14:creationId xmlns:p14="http://schemas.microsoft.com/office/powerpoint/2010/main" val="39318622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Mi a teendő? </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sz="2400" i="1" dirty="0"/>
              <a:t>A tanár személyisége életkoránál fogva már alig alakítható. </a:t>
            </a:r>
            <a:r>
              <a:rPr lang="hu-HU" sz="2400" dirty="0"/>
              <a:t>Tekintettel arra, hogy a felmérés szerint több mint egyharmad(</a:t>
            </a:r>
            <a:r>
              <a:rPr lang="hu-HU" sz="2400" dirty="0" err="1"/>
              <a:t>unk</a:t>
            </a:r>
            <a:r>
              <a:rPr lang="hu-HU" sz="2400" dirty="0"/>
              <a:t>) meghasonlott a munkájával, egyáltalán nem haszontalan humortréningre biztatni, illetve azért, hogy ne jussunk el eddig a reménytelennek és károsnak tűnő állapotig, mi magunk is részesülhetünk a nevetés áldásos hatásából oly módon, hogy </a:t>
            </a:r>
            <a:r>
              <a:rPr lang="hu-HU" sz="2400" dirty="0">
                <a:solidFill>
                  <a:schemeClr val="accent2"/>
                </a:solidFill>
              </a:rPr>
              <a:t>a nevetést pedagógiai eszközeink közé emeljük</a:t>
            </a:r>
            <a:r>
              <a:rPr lang="hu-HU" sz="2400" dirty="0"/>
              <a:t>. </a:t>
            </a:r>
            <a:endParaRPr lang="hu-HU" sz="2400" dirty="0" smtClean="0"/>
          </a:p>
          <a:p>
            <a:pPr marL="0" indent="0">
              <a:buNone/>
            </a:pPr>
            <a:r>
              <a:rPr lang="hu-HU" sz="2400" dirty="0" smtClean="0"/>
              <a:t>A </a:t>
            </a:r>
            <a:r>
              <a:rPr lang="hu-HU" sz="2400" dirty="0"/>
              <a:t>nevetés, a jókedv, ha őszinte, ránk is visszahat. Az sem mellékes, hogy (</a:t>
            </a:r>
            <a:r>
              <a:rPr lang="hu-HU" sz="2400" dirty="0" err="1"/>
              <a:t>Ekkehard</a:t>
            </a:r>
            <a:r>
              <a:rPr lang="hu-HU" sz="2400" dirty="0"/>
              <a:t> </a:t>
            </a:r>
            <a:r>
              <a:rPr lang="hu-HU" sz="2400" dirty="0" err="1"/>
              <a:t>Ossowski</a:t>
            </a:r>
            <a:r>
              <a:rPr lang="hu-HU" sz="2400" dirty="0"/>
              <a:t> pszichológus [2004], az </a:t>
            </a:r>
            <a:r>
              <a:rPr lang="hu-HU" sz="2400" dirty="0" err="1"/>
              <a:t>osnabrücki</a:t>
            </a:r>
            <a:r>
              <a:rPr lang="hu-HU" sz="2400" dirty="0"/>
              <a:t> egyetem </a:t>
            </a:r>
            <a:r>
              <a:rPr lang="hu-HU" sz="2400" dirty="0" err="1"/>
              <a:t>humorológusa</a:t>
            </a:r>
            <a:r>
              <a:rPr lang="hu-HU" sz="2400" dirty="0"/>
              <a:t> szerint) a humoros nevelő ritkábban betegszik meg!</a:t>
            </a:r>
          </a:p>
        </p:txBody>
      </p:sp>
    </p:spTree>
    <p:extLst>
      <p:ext uri="{BB962C8B-B14F-4D97-AF65-F5344CB8AC3E}">
        <p14:creationId xmlns:p14="http://schemas.microsoft.com/office/powerpoint/2010/main" val="18668081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Aranyos</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dirty="0"/>
              <a:t>Halló, iskola? </a:t>
            </a:r>
          </a:p>
          <a:p>
            <a:pPr marL="0" indent="0">
              <a:buNone/>
            </a:pPr>
            <a:r>
              <a:rPr lang="hu-HU" dirty="0"/>
              <a:t>- Igen. </a:t>
            </a:r>
          </a:p>
          <a:p>
            <a:pPr marL="0" indent="0">
              <a:buNone/>
            </a:pPr>
            <a:r>
              <a:rPr lang="hu-HU" dirty="0"/>
              <a:t>- Uram, azért hívom, mert a negyedikes Kovács Pistike nagyon náthás, nem tud ma iskolába menni. </a:t>
            </a:r>
          </a:p>
          <a:p>
            <a:pPr marL="0" indent="0">
              <a:buNone/>
            </a:pPr>
            <a:r>
              <a:rPr lang="hu-HU" dirty="0"/>
              <a:t>- Rendben van. Kivel beszélek? </a:t>
            </a:r>
          </a:p>
          <a:p>
            <a:pPr marL="0" indent="0">
              <a:buNone/>
            </a:pPr>
            <a:r>
              <a:rPr lang="hu-HU" dirty="0"/>
              <a:t>- A papámmal. </a:t>
            </a:r>
          </a:p>
          <a:p>
            <a:pPr marL="0" indent="0">
              <a:buNone/>
            </a:pPr>
            <a:endParaRPr lang="hu-HU" dirty="0"/>
          </a:p>
        </p:txBody>
      </p:sp>
    </p:spTree>
    <p:extLst>
      <p:ext uri="{BB962C8B-B14F-4D97-AF65-F5344CB8AC3E}">
        <p14:creationId xmlns:p14="http://schemas.microsoft.com/office/powerpoint/2010/main" val="30965241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Így az előadás vége felé…</a:t>
            </a:r>
            <a:endParaRPr lang="hu-HU" dirty="0">
              <a:solidFill>
                <a:schemeClr val="accent2"/>
              </a:solidFill>
            </a:endParaRPr>
          </a:p>
        </p:txBody>
      </p:sp>
      <p:sp>
        <p:nvSpPr>
          <p:cNvPr id="3" name="Tartalom helye 2"/>
          <p:cNvSpPr>
            <a:spLocks noGrp="1"/>
          </p:cNvSpPr>
          <p:nvPr>
            <p:ph idx="1"/>
          </p:nvPr>
        </p:nvSpPr>
        <p:spPr/>
        <p:txBody>
          <a:bodyPr/>
          <a:lstStyle/>
          <a:p>
            <a:pPr marL="0" indent="0">
              <a:buNone/>
            </a:pPr>
            <a:r>
              <a:rPr lang="hu-HU" sz="3600" dirty="0" smtClean="0"/>
              <a:t>- Személy</a:t>
            </a:r>
            <a:r>
              <a:rPr lang="hu-HU" sz="3600" dirty="0"/>
              <a:t>? </a:t>
            </a:r>
            <a:r>
              <a:rPr lang="hu-HU" sz="3600" dirty="0" smtClean="0"/>
              <a:t> - Igen</a:t>
            </a:r>
            <a:r>
              <a:rPr lang="hu-HU" sz="3600" dirty="0"/>
              <a:t>. </a:t>
            </a:r>
          </a:p>
          <a:p>
            <a:pPr marL="0" indent="0">
              <a:buNone/>
            </a:pPr>
            <a:r>
              <a:rPr lang="hu-HU" sz="3600" dirty="0" smtClean="0"/>
              <a:t>- Nemes </a:t>
            </a:r>
            <a:r>
              <a:rPr lang="hu-HU" sz="3600" dirty="0"/>
              <a:t>volt? </a:t>
            </a:r>
            <a:r>
              <a:rPr lang="hu-HU" sz="3600" dirty="0" smtClean="0"/>
              <a:t> - Igen</a:t>
            </a:r>
            <a:r>
              <a:rPr lang="hu-HU" sz="3600" dirty="0"/>
              <a:t>. </a:t>
            </a:r>
          </a:p>
          <a:p>
            <a:pPr marL="0" indent="0">
              <a:buNone/>
            </a:pPr>
            <a:r>
              <a:rPr lang="hu-HU" sz="3600" dirty="0" smtClean="0"/>
              <a:t>- Ma </a:t>
            </a:r>
            <a:r>
              <a:rPr lang="hu-HU" sz="3600" dirty="0"/>
              <a:t>is emlegetik? </a:t>
            </a:r>
            <a:r>
              <a:rPr lang="hu-HU" sz="3600" dirty="0" smtClean="0"/>
              <a:t> - Igen</a:t>
            </a:r>
            <a:r>
              <a:rPr lang="hu-HU" sz="3600" dirty="0"/>
              <a:t>. </a:t>
            </a:r>
          </a:p>
          <a:p>
            <a:pPr marL="0" indent="0">
              <a:buNone/>
            </a:pPr>
            <a:r>
              <a:rPr lang="hu-HU" sz="3600" dirty="0" smtClean="0"/>
              <a:t>- A </a:t>
            </a:r>
            <a:r>
              <a:rPr lang="hu-HU" sz="3600" dirty="0"/>
              <a:t>diákok emlegetik? </a:t>
            </a:r>
            <a:r>
              <a:rPr lang="hu-HU" sz="3600" dirty="0" smtClean="0"/>
              <a:t> - Igen</a:t>
            </a:r>
            <a:r>
              <a:rPr lang="hu-HU" sz="3600" dirty="0"/>
              <a:t>. </a:t>
            </a:r>
          </a:p>
          <a:p>
            <a:pPr marL="0" indent="0">
              <a:buNone/>
            </a:pPr>
            <a:r>
              <a:rPr lang="hu-HU" sz="3600" dirty="0" smtClean="0"/>
              <a:t>- Rákérdezhetek</a:t>
            </a:r>
            <a:r>
              <a:rPr lang="hu-HU" sz="3600" dirty="0"/>
              <a:t>? </a:t>
            </a:r>
            <a:r>
              <a:rPr lang="hu-HU" sz="3600" dirty="0" smtClean="0"/>
              <a:t>- Igen</a:t>
            </a:r>
            <a:r>
              <a:rPr lang="hu-HU" sz="3600" dirty="0"/>
              <a:t>. </a:t>
            </a:r>
          </a:p>
          <a:p>
            <a:pPr marL="0" indent="0">
              <a:buNone/>
            </a:pPr>
            <a:r>
              <a:rPr lang="hu-HU" sz="3600" dirty="0" smtClean="0"/>
              <a:t>- Csöngessenek </a:t>
            </a:r>
            <a:r>
              <a:rPr lang="hu-HU" sz="3600" dirty="0"/>
              <a:t>Márki.</a:t>
            </a:r>
          </a:p>
          <a:p>
            <a:endParaRPr lang="hu-HU" sz="3600" dirty="0"/>
          </a:p>
          <a:p>
            <a:endParaRPr lang="hu-HU" dirty="0"/>
          </a:p>
          <a:p>
            <a:endParaRPr lang="hu-HU" dirty="0"/>
          </a:p>
        </p:txBody>
      </p:sp>
    </p:spTree>
    <p:extLst>
      <p:ext uri="{BB962C8B-B14F-4D97-AF65-F5344CB8AC3E}">
        <p14:creationId xmlns:p14="http://schemas.microsoft.com/office/powerpoint/2010/main" val="3673320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Pedagógus szerep</a:t>
            </a:r>
            <a:endParaRPr lang="hu-HU" dirty="0">
              <a:solidFill>
                <a:schemeClr val="accent2"/>
              </a:solidFill>
            </a:endParaRPr>
          </a:p>
        </p:txBody>
      </p:sp>
      <p:sp>
        <p:nvSpPr>
          <p:cNvPr id="3" name="Tartalom helye 2"/>
          <p:cNvSpPr>
            <a:spLocks noGrp="1"/>
          </p:cNvSpPr>
          <p:nvPr>
            <p:ph idx="1"/>
          </p:nvPr>
        </p:nvSpPr>
        <p:spPr>
          <a:xfrm>
            <a:off x="457200" y="1600209"/>
            <a:ext cx="8229600" cy="4565095"/>
          </a:xfrm>
        </p:spPr>
        <p:txBody>
          <a:bodyPr/>
          <a:lstStyle/>
          <a:p>
            <a:r>
              <a:rPr lang="hu-HU" dirty="0" smtClean="0"/>
              <a:t>Lámpás</a:t>
            </a:r>
          </a:p>
          <a:p>
            <a:r>
              <a:rPr lang="hu-HU" dirty="0" smtClean="0"/>
              <a:t>Tudáselosztó</a:t>
            </a:r>
          </a:p>
          <a:p>
            <a:r>
              <a:rPr lang="hu-HU" dirty="0" smtClean="0"/>
              <a:t>Tanulásszervező</a:t>
            </a:r>
          </a:p>
          <a:p>
            <a:endParaRPr lang="hu-HU" dirty="0" smtClean="0"/>
          </a:p>
          <a:p>
            <a:pPr marL="0" indent="0">
              <a:buNone/>
            </a:pPr>
            <a:r>
              <a:rPr lang="hu-HU" dirty="0" smtClean="0"/>
              <a:t>Pedagógusok fontossága:</a:t>
            </a:r>
          </a:p>
          <a:p>
            <a:pPr marL="799727" lvl="2" indent="0">
              <a:buNone/>
            </a:pPr>
            <a:r>
              <a:rPr lang="hu-HU" dirty="0" smtClean="0"/>
              <a:t>11 % nagyon fontos</a:t>
            </a:r>
          </a:p>
          <a:p>
            <a:pPr marL="799727" lvl="2" indent="0">
              <a:buNone/>
            </a:pPr>
            <a:r>
              <a:rPr lang="hu-HU" dirty="0" smtClean="0"/>
              <a:t>47% jelentős</a:t>
            </a:r>
          </a:p>
          <a:p>
            <a:pPr marL="799727" lvl="2" indent="0">
              <a:buNone/>
            </a:pPr>
            <a:r>
              <a:rPr lang="hu-HU" dirty="0" smtClean="0"/>
              <a:t>42 % nem jelentős</a:t>
            </a:r>
          </a:p>
          <a:p>
            <a:endParaRPr lang="hu-HU" dirty="0"/>
          </a:p>
        </p:txBody>
      </p:sp>
    </p:spTree>
    <p:extLst>
      <p:ext uri="{BB962C8B-B14F-4D97-AF65-F5344CB8AC3E}">
        <p14:creationId xmlns:p14="http://schemas.microsoft.com/office/powerpoint/2010/main" val="6026025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dirty="0">
                <a:solidFill>
                  <a:schemeClr val="accent2"/>
                </a:solidFill>
              </a:rPr>
              <a:t>KÖSZÖNÖM MEGTISZTELŐ </a:t>
            </a:r>
            <a:r>
              <a:rPr lang="hu-HU" sz="3600" dirty="0" smtClean="0">
                <a:solidFill>
                  <a:schemeClr val="accent2"/>
                </a:solidFill>
              </a:rPr>
              <a:t>FIGYELMETEKET!</a:t>
            </a:r>
            <a:endParaRPr lang="hu-HU" sz="3600" dirty="0">
              <a:solidFill>
                <a:schemeClr val="accent2"/>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12776"/>
            <a:ext cx="7848872"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127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Hagyományos szerepek</a:t>
            </a:r>
            <a:endParaRPr lang="hu-HU" dirty="0">
              <a:solidFill>
                <a:schemeClr val="accent2"/>
              </a:solidFill>
            </a:endParaRPr>
          </a:p>
        </p:txBody>
      </p:sp>
      <p:sp>
        <p:nvSpPr>
          <p:cNvPr id="3" name="Tartalom helye 2"/>
          <p:cNvSpPr>
            <a:spLocks noGrp="1"/>
          </p:cNvSpPr>
          <p:nvPr>
            <p:ph idx="1"/>
          </p:nvPr>
        </p:nvSpPr>
        <p:spPr/>
        <p:txBody>
          <a:bodyPr/>
          <a:lstStyle/>
          <a:p>
            <a:endParaRPr lang="hu-HU" dirty="0" smtClean="0"/>
          </a:p>
          <a:p>
            <a:r>
              <a:rPr lang="hu-HU" sz="4000" dirty="0" smtClean="0"/>
              <a:t>Tudós</a:t>
            </a:r>
          </a:p>
          <a:p>
            <a:r>
              <a:rPr lang="hu-HU" sz="4000" dirty="0" smtClean="0"/>
              <a:t>Hivatalnok</a:t>
            </a:r>
          </a:p>
          <a:p>
            <a:r>
              <a:rPr lang="hu-HU" sz="4000" dirty="0" smtClean="0"/>
              <a:t>Nevelő szerep</a:t>
            </a:r>
            <a:endParaRPr lang="hu-HU" sz="4000" dirty="0"/>
          </a:p>
        </p:txBody>
      </p:sp>
    </p:spTree>
    <p:extLst>
      <p:ext uri="{BB962C8B-B14F-4D97-AF65-F5344CB8AC3E}">
        <p14:creationId xmlns:p14="http://schemas.microsoft.com/office/powerpoint/2010/main" val="2060459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Pedagógusszerep alkotóelemei</a:t>
            </a:r>
            <a:endParaRPr lang="hu-HU" dirty="0">
              <a:solidFill>
                <a:schemeClr val="accent2"/>
              </a:solidFill>
            </a:endParaRPr>
          </a:p>
        </p:txBody>
      </p:sp>
      <p:sp>
        <p:nvSpPr>
          <p:cNvPr id="3" name="Tartalom helye 2"/>
          <p:cNvSpPr>
            <a:spLocks noGrp="1"/>
          </p:cNvSpPr>
          <p:nvPr>
            <p:ph idx="1"/>
          </p:nvPr>
        </p:nvSpPr>
        <p:spPr/>
        <p:txBody>
          <a:bodyPr/>
          <a:lstStyle/>
          <a:p>
            <a:pPr marL="0" indent="0" algn="ctr">
              <a:buNone/>
            </a:pPr>
            <a:r>
              <a:rPr lang="hu-HU" sz="4000" dirty="0" smtClean="0"/>
              <a:t>Elvárások</a:t>
            </a:r>
            <a:endParaRPr lang="hu-HU" sz="4000" dirty="0"/>
          </a:p>
          <a:p>
            <a:r>
              <a:rPr lang="hu-HU" sz="4000" dirty="0" smtClean="0"/>
              <a:t>Külső szerepelvárás</a:t>
            </a:r>
          </a:p>
          <a:p>
            <a:pPr lvl="1"/>
            <a:r>
              <a:rPr lang="hu-HU" sz="4000" dirty="0"/>
              <a:t>a</a:t>
            </a:r>
            <a:r>
              <a:rPr lang="hu-HU" sz="4000" dirty="0" smtClean="0"/>
              <a:t>zonosul – kongruens</a:t>
            </a:r>
          </a:p>
          <a:p>
            <a:pPr lvl="1"/>
            <a:r>
              <a:rPr lang="hu-HU" sz="4000" dirty="0"/>
              <a:t>n</a:t>
            </a:r>
            <a:r>
              <a:rPr lang="hu-HU" sz="4000" dirty="0" smtClean="0"/>
              <a:t>em azonosul - szereptagadó</a:t>
            </a:r>
          </a:p>
          <a:p>
            <a:r>
              <a:rPr lang="hu-HU" sz="4000" dirty="0" smtClean="0"/>
              <a:t>Belső szerepdefiníció</a:t>
            </a:r>
            <a:endParaRPr lang="hu-HU" sz="4000" dirty="0"/>
          </a:p>
        </p:txBody>
      </p:sp>
    </p:spTree>
    <p:extLst>
      <p:ext uri="{BB962C8B-B14F-4D97-AF65-F5344CB8AC3E}">
        <p14:creationId xmlns:p14="http://schemas.microsoft.com/office/powerpoint/2010/main" val="758159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chemeClr val="accent2"/>
                </a:solidFill>
              </a:rPr>
              <a:t>Személyközpontú pedagógia</a:t>
            </a:r>
            <a:endParaRPr lang="hu-HU" dirty="0">
              <a:solidFill>
                <a:schemeClr val="accent2"/>
              </a:solidFill>
            </a:endParaRPr>
          </a:p>
        </p:txBody>
      </p:sp>
      <p:sp>
        <p:nvSpPr>
          <p:cNvPr id="3" name="Tartalom helye 2"/>
          <p:cNvSpPr>
            <a:spLocks noGrp="1"/>
          </p:cNvSpPr>
          <p:nvPr>
            <p:ph idx="1"/>
          </p:nvPr>
        </p:nvSpPr>
        <p:spPr/>
        <p:txBody>
          <a:bodyPr/>
          <a:lstStyle/>
          <a:p>
            <a:r>
              <a:rPr lang="hu-HU" sz="2800" dirty="0"/>
              <a:t>A pedagógus olyan tanulási környezetet teremt, </a:t>
            </a:r>
            <a:r>
              <a:rPr lang="hu-HU" sz="2800" dirty="0" smtClean="0"/>
              <a:t>amelyben sok </a:t>
            </a:r>
            <a:r>
              <a:rPr lang="hu-HU" sz="2800" dirty="0"/>
              <a:t>izgalmas, értelmes probléma van.</a:t>
            </a:r>
          </a:p>
          <a:p>
            <a:r>
              <a:rPr lang="hu-HU" sz="2800" dirty="0" smtClean="0"/>
              <a:t>A </a:t>
            </a:r>
            <a:r>
              <a:rPr lang="hu-HU" sz="2800" dirty="0"/>
              <a:t>tanulás tapasztalásra épül.</a:t>
            </a:r>
          </a:p>
          <a:p>
            <a:r>
              <a:rPr lang="hu-HU" sz="2800" dirty="0" smtClean="0"/>
              <a:t>A nevelő </a:t>
            </a:r>
            <a:r>
              <a:rPr lang="hu-HU" sz="2800" dirty="0"/>
              <a:t>csak egy – és nem egyetlen – erőforrás.</a:t>
            </a:r>
          </a:p>
          <a:p>
            <a:r>
              <a:rPr lang="hu-HU" sz="2800" dirty="0" smtClean="0"/>
              <a:t>A nevelő </a:t>
            </a:r>
            <a:r>
              <a:rPr lang="hu-HU" sz="2800" dirty="0" err="1"/>
              <a:t>facilitátor</a:t>
            </a:r>
            <a:r>
              <a:rPr lang="hu-HU" sz="2800" dirty="0"/>
              <a:t>, aki bízik a </a:t>
            </a:r>
            <a:r>
              <a:rPr lang="hu-HU" sz="2800" dirty="0" smtClean="0"/>
              <a:t>gyermekekben.</a:t>
            </a:r>
            <a:endParaRPr lang="hu-HU" sz="2800" dirty="0"/>
          </a:p>
          <a:p>
            <a:r>
              <a:rPr lang="hu-HU" sz="2800" dirty="0" smtClean="0"/>
              <a:t>A </a:t>
            </a:r>
            <a:r>
              <a:rPr lang="hu-HU" sz="2800" dirty="0"/>
              <a:t>személyközpontú </a:t>
            </a:r>
            <a:r>
              <a:rPr lang="hu-HU" sz="2800" dirty="0" smtClean="0"/>
              <a:t>nevelő </a:t>
            </a:r>
            <a:r>
              <a:rPr lang="hu-HU" sz="2800" dirty="0"/>
              <a:t>nem rohan, nem hajtja </a:t>
            </a:r>
            <a:r>
              <a:rPr lang="hu-HU" sz="2800" dirty="0" smtClean="0"/>
              <a:t>a gyerekeket</a:t>
            </a:r>
            <a:r>
              <a:rPr lang="hu-HU" sz="2800" dirty="0"/>
              <a:t>.</a:t>
            </a:r>
          </a:p>
        </p:txBody>
      </p:sp>
    </p:spTree>
    <p:extLst>
      <p:ext uri="{BB962C8B-B14F-4D97-AF65-F5344CB8AC3E}">
        <p14:creationId xmlns:p14="http://schemas.microsoft.com/office/powerpoint/2010/main" val="1004933520"/>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18.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3.jpeg"/></Relationships>
</file>

<file path=ppt/theme/_rels/theme20.xml.rels><?xml version="1.0" encoding="UTF-8" standalone="yes"?>
<Relationships xmlns="http://schemas.openxmlformats.org/package/2006/relationships"><Relationship Id="rId1" Type="http://schemas.openxmlformats.org/officeDocument/2006/relationships/image" Target="../media/image3.jpeg"/></Relationships>
</file>

<file path=ppt/theme/_rels/theme21.xml.rels><?xml version="1.0" encoding="UTF-8" standalone="yes"?>
<Relationships xmlns="http://schemas.openxmlformats.org/package/2006/relationships"><Relationship Id="rId1" Type="http://schemas.openxmlformats.org/officeDocument/2006/relationships/image" Target="../media/image3.jpeg"/></Relationships>
</file>

<file path=ppt/theme/_rels/theme22.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3_Title &amp; Subtitle">
  <a:themeElements>
    <a:clrScheme name="">
      <a:dk1>
        <a:srgbClr val="00000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amp; Subtitle">
      <a:majorFont>
        <a:latin typeface="Helvetica Neue Light"/>
        <a:ea typeface=""/>
        <a:cs typeface=""/>
      </a:majorFont>
      <a:minorFont>
        <a:latin typeface="Helvetica Neu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4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5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6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7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8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9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7.xml><?xml version="1.0" encoding="utf-8"?>
<a:theme xmlns:a="http://schemas.openxmlformats.org/drawingml/2006/main" name="10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8.xml><?xml version="1.0" encoding="utf-8"?>
<a:theme xmlns:a="http://schemas.openxmlformats.org/drawingml/2006/main" name="11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9.xml><?xml version="1.0" encoding="utf-8"?>
<a:theme xmlns:a="http://schemas.openxmlformats.org/drawingml/2006/main" name="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2_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4_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2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00BAFB"/>
      </a:accent1>
      <a:accent2>
        <a:srgbClr val="333399"/>
      </a:accent2>
      <a:accent3>
        <a:srgbClr val="AAAAAA"/>
      </a:accent3>
      <a:accent4>
        <a:srgbClr val="DADADA"/>
      </a:accent4>
      <a:accent5>
        <a:srgbClr val="AAD9FD"/>
      </a:accent5>
      <a:accent6>
        <a:srgbClr val="2D2D8A"/>
      </a:accent6>
      <a:hlink>
        <a:srgbClr val="009999"/>
      </a:hlink>
      <a:folHlink>
        <a:srgbClr val="99CC00"/>
      </a:folHlink>
    </a:clrScheme>
    <a:fontScheme name="Title &amp; Bullets">
      <a:majorFont>
        <a:latin typeface="Helvetica Neue Light"/>
        <a:ea typeface=""/>
        <a:cs typeface=""/>
      </a:majorFont>
      <a:minorFont>
        <a:latin typeface="Helvetica Neu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00BAFB"/>
      </a:accent1>
      <a:accent2>
        <a:srgbClr val="333399"/>
      </a:accent2>
      <a:accent3>
        <a:srgbClr val="AAAAAA"/>
      </a:accent3>
      <a:accent4>
        <a:srgbClr val="DADADA"/>
      </a:accent4>
      <a:accent5>
        <a:srgbClr val="AAD9FD"/>
      </a:accent5>
      <a:accent6>
        <a:srgbClr val="2D2D8A"/>
      </a:accent6>
      <a:hlink>
        <a:srgbClr val="009999"/>
      </a:hlink>
      <a:folHlink>
        <a:srgbClr val="99CC00"/>
      </a:folHlink>
    </a:clrScheme>
    <a:fontScheme name="Title &amp; Bullets">
      <a:majorFont>
        <a:latin typeface="Helvetica Neue Light"/>
        <a:ea typeface=""/>
        <a:cs typeface=""/>
      </a:majorFont>
      <a:minorFont>
        <a:latin typeface="Helvetica Neu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amp; Subtitle">
      <a:majorFont>
        <a:latin typeface="Helvetica Neue Light"/>
        <a:ea typeface=""/>
        <a:cs typeface=""/>
      </a:majorFont>
      <a:minorFont>
        <a:latin typeface="Helvetica Neu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amp; Subtitle">
  <a:themeElements>
    <a:clrScheme name="">
      <a:dk1>
        <a:srgbClr val="00000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amp; Subtitle">
      <a:majorFont>
        <a:latin typeface="Helvetica Neue Light"/>
        <a:ea typeface=""/>
        <a:cs typeface=""/>
      </a:majorFont>
      <a:minorFont>
        <a:latin typeface="Helvetica Neu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itle &amp; Subtitle">
  <a:themeElements>
    <a:clrScheme name="">
      <a:dk1>
        <a:srgbClr val="00000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amp; Subtitle">
      <a:majorFont>
        <a:latin typeface="Helvetica Neue Light"/>
        <a:ea typeface=""/>
        <a:cs typeface=""/>
      </a:majorFont>
      <a:minorFont>
        <a:latin typeface="Helvetica Neu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1" i="0" u="none" strike="noStrike" cap="none" normalizeH="0" baseline="0" smtClean="0">
            <a:ln>
              <a:noFill/>
            </a:ln>
            <a:solidFill>
              <a:srgbClr val="FFFFFF"/>
            </a:solidFill>
            <a:effectLst>
              <a:outerShdw blurRad="38100" dist="38100" dir="2700000" algn="tl">
                <a:srgbClr val="000000">
                  <a:alpha val="43137"/>
                </a:srgbClr>
              </a:outerShdw>
            </a:effectLst>
            <a:latin typeface="Helvetica Neue Light"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1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2_Urbánus">
  <a:themeElements>
    <a:clrScheme name="Urbánus">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ényűző">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Krakow ppt</Template>
  <TotalTime>1105</TotalTime>
  <Words>2688</Words>
  <Application>Microsoft Office PowerPoint</Application>
  <PresentationFormat>Diavetítés a képernyőre (4:3 oldalarány)</PresentationFormat>
  <Paragraphs>310</Paragraphs>
  <Slides>60</Slides>
  <Notes>1</Notes>
  <HiddenSlides>0</HiddenSlides>
  <MMClips>0</MMClips>
  <ScaleCrop>false</ScaleCrop>
  <HeadingPairs>
    <vt:vector size="4" baseType="variant">
      <vt:variant>
        <vt:lpstr>Téma</vt:lpstr>
      </vt:variant>
      <vt:variant>
        <vt:i4>24</vt:i4>
      </vt:variant>
      <vt:variant>
        <vt:lpstr>Diacímek</vt:lpstr>
      </vt:variant>
      <vt:variant>
        <vt:i4>60</vt:i4>
      </vt:variant>
    </vt:vector>
  </HeadingPairs>
  <TitlesOfParts>
    <vt:vector size="84" baseType="lpstr">
      <vt:lpstr>3_Title &amp; Subtitle</vt:lpstr>
      <vt:lpstr>Alapértelmezett terv</vt:lpstr>
      <vt:lpstr>1_Title &amp; Bullets</vt:lpstr>
      <vt:lpstr>Title &amp; Subtitle</vt:lpstr>
      <vt:lpstr>1_Title &amp; Subtitle</vt:lpstr>
      <vt:lpstr>2_Title &amp; Subtitle</vt:lpstr>
      <vt:lpstr>Urbánus</vt:lpstr>
      <vt:lpstr>1_Urbánus</vt:lpstr>
      <vt:lpstr>2_Urbánus</vt:lpstr>
      <vt:lpstr>3_Urbánus</vt:lpstr>
      <vt:lpstr>4_Urbánus</vt:lpstr>
      <vt:lpstr>5_Urbánus</vt:lpstr>
      <vt:lpstr>6_Urbánus</vt:lpstr>
      <vt:lpstr>7_Urbánus</vt:lpstr>
      <vt:lpstr>8_Urbánus</vt:lpstr>
      <vt:lpstr>9_Urbánus</vt:lpstr>
      <vt:lpstr>10_Urbánus</vt:lpstr>
      <vt:lpstr>11_Urbánus</vt:lpstr>
      <vt:lpstr>Áramlás</vt:lpstr>
      <vt:lpstr>1_Áramlás</vt:lpstr>
      <vt:lpstr>2_Áramlás</vt:lpstr>
      <vt:lpstr>4_Áramlás</vt:lpstr>
      <vt:lpstr>2_Alapértelmezett terv</vt:lpstr>
      <vt:lpstr>Title &amp; Bullets</vt:lpstr>
      <vt:lpstr>PowerPoint bemutató</vt:lpstr>
      <vt:lpstr>De Negri Ibolya címzetes  főiskolai docens</vt:lpstr>
      <vt:lpstr> A reflektív pedagógus –  </vt:lpstr>
      <vt:lpstr>Előadásvázlat</vt:lpstr>
      <vt:lpstr>PowerPoint bemutató</vt:lpstr>
      <vt:lpstr>Pedagógus szerep</vt:lpstr>
      <vt:lpstr>Hagyományos szerepek</vt:lpstr>
      <vt:lpstr>Pedagógusszerep alkotóelemei</vt:lpstr>
      <vt:lpstr>Személyközpontú pedagógia</vt:lpstr>
      <vt:lpstr>Új pedagógiai helyzet</vt:lpstr>
      <vt:lpstr>Pedagógusi mesterség elemei</vt:lpstr>
      <vt:lpstr>Mentális egészség</vt:lpstr>
      <vt:lpstr>A pedagógusi tudás</vt:lpstr>
      <vt:lpstr>Reflektivitás</vt:lpstr>
      <vt:lpstr>Mit értünk alatta? </vt:lpstr>
      <vt:lpstr>Jelentősége</vt:lpstr>
      <vt:lpstr>Miért reflexió? </vt:lpstr>
      <vt:lpstr>Önmagunk és kollégáink segítségével – segítő önfeltárás</vt:lpstr>
      <vt:lpstr>Pályafejlődés</vt:lpstr>
      <vt:lpstr>PowerPoint bemutató</vt:lpstr>
      <vt:lpstr>A szereppel kapcsolatos problémák  tudatos feldolgozása</vt:lpstr>
      <vt:lpstr>Hagymamodell</vt:lpstr>
      <vt:lpstr>Egy lehetséges út</vt:lpstr>
      <vt:lpstr> Ráhangolódás </vt:lpstr>
      <vt:lpstr> Jelentésteremtés </vt:lpstr>
      <vt:lpstr> Reflektálás </vt:lpstr>
      <vt:lpstr>RJR értelmezés</vt:lpstr>
      <vt:lpstr>RJR</vt:lpstr>
      <vt:lpstr>PowerPoint bemutató</vt:lpstr>
      <vt:lpstr>PowerPoint bemutató</vt:lpstr>
      <vt:lpstr>Apai intelem</vt:lpstr>
      <vt:lpstr>Boldogságkeresés</vt:lpstr>
      <vt:lpstr>Két célképzet vonzza</vt:lpstr>
      <vt:lpstr>Csúcsélmények – a flow</vt:lpstr>
      <vt:lpstr> „Tökéletes élmény” </vt:lpstr>
      <vt:lpstr>Flow 9 összetevője</vt:lpstr>
      <vt:lpstr>Flow 9 összetevője</vt:lpstr>
      <vt:lpstr>Flow = motor</vt:lpstr>
      <vt:lpstr>Csíkszentmihályi  elégedetlenség koncepciója</vt:lpstr>
      <vt:lpstr>Mi tesz tönkre? Mi visz előre? </vt:lpstr>
      <vt:lpstr>Példa: hét kritikus faktor a boldog gyermekkor érdekében</vt:lpstr>
      <vt:lpstr>Sopron, 2013-2015</vt:lpstr>
      <vt:lpstr>Bátorító pedagógia</vt:lpstr>
      <vt:lpstr>A bátorítás vezérgondolatai</vt:lpstr>
      <vt:lpstr>Adaptivitás a pedagógiában</vt:lpstr>
      <vt:lpstr>Tanulni kell humorul…?</vt:lpstr>
      <vt:lpstr>Feszültség</vt:lpstr>
      <vt:lpstr>Segít kiengedni a gőzt / humor kontra agyvérzés</vt:lpstr>
      <vt:lpstr>A játék a fontos</vt:lpstr>
      <vt:lpstr>Milyen tanárt kívánok magamnak?  Gröschel (1980) - 500 felső tagozatos diák véleménye</vt:lpstr>
      <vt:lpstr>Gondolatolvasók is vagyunk</vt:lpstr>
      <vt:lpstr>A humorérzék a kreativitással mutatja a legkifejezettebb korrelációt (Martin 1998)</vt:lpstr>
      <vt:lpstr>A humor stílus</vt:lpstr>
      <vt:lpstr> Németországban 267 tanár tanítási módszerének elemzése alapján öt alaptípust különböztettek meg (Rißland 2002) </vt:lpstr>
      <vt:lpstr> (Rißland 2002) </vt:lpstr>
      <vt:lpstr>Fele – fele (de engem melyik tanít?) </vt:lpstr>
      <vt:lpstr>Mi a teendő? </vt:lpstr>
      <vt:lpstr>Aranyos</vt:lpstr>
      <vt:lpstr>Így az előadás vége felé…</vt:lpstr>
      <vt:lpstr>KÖSZÖNÖM MEGTISZTELŐ FIGYELMETEKET!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reflektív pedagógus</dc:title>
  <dc:creator>Varga László</dc:creator>
  <cp:lastModifiedBy>Varga László</cp:lastModifiedBy>
  <cp:revision>82</cp:revision>
  <dcterms:created xsi:type="dcterms:W3CDTF">2015-04-19T12:34:04Z</dcterms:created>
  <dcterms:modified xsi:type="dcterms:W3CDTF">2015-08-06T06:48:20Z</dcterms:modified>
</cp:coreProperties>
</file>